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
  </p:notesMasterIdLst>
  <p:handoutMasterIdLst>
    <p:handoutMasterId r:id="rId9"/>
  </p:handoutMasterIdLst>
  <p:sldIdLst>
    <p:sldId id="256" r:id="rId2"/>
    <p:sldId id="273" r:id="rId3"/>
    <p:sldId id="275" r:id="rId4"/>
    <p:sldId id="274" r:id="rId5"/>
    <p:sldId id="276" r:id="rId6"/>
    <p:sldId id="277" r:id="rId7"/>
  </p:sldIdLst>
  <p:sldSz cx="37463413" cy="21067713"/>
  <p:notesSz cx="9296400" cy="7010400"/>
  <p:defaultTextStyle>
    <a:defPPr>
      <a:defRPr lang="en-US"/>
    </a:defPPr>
    <a:lvl1pPr marL="0" algn="l" defTabSz="2809403" rtl="0" eaLnBrk="1" latinLnBrk="0" hangingPunct="1">
      <a:defRPr sz="5530" kern="1200">
        <a:solidFill>
          <a:schemeClr val="tx1"/>
        </a:solidFill>
        <a:latin typeface="+mn-lt"/>
        <a:ea typeface="+mn-ea"/>
        <a:cs typeface="+mn-cs"/>
      </a:defRPr>
    </a:lvl1pPr>
    <a:lvl2pPr marL="1404701" algn="l" defTabSz="2809403" rtl="0" eaLnBrk="1" latinLnBrk="0" hangingPunct="1">
      <a:defRPr sz="5530" kern="1200">
        <a:solidFill>
          <a:schemeClr val="tx1"/>
        </a:solidFill>
        <a:latin typeface="+mn-lt"/>
        <a:ea typeface="+mn-ea"/>
        <a:cs typeface="+mn-cs"/>
      </a:defRPr>
    </a:lvl2pPr>
    <a:lvl3pPr marL="2809403" algn="l" defTabSz="2809403" rtl="0" eaLnBrk="1" latinLnBrk="0" hangingPunct="1">
      <a:defRPr sz="5530" kern="1200">
        <a:solidFill>
          <a:schemeClr val="tx1"/>
        </a:solidFill>
        <a:latin typeface="+mn-lt"/>
        <a:ea typeface="+mn-ea"/>
        <a:cs typeface="+mn-cs"/>
      </a:defRPr>
    </a:lvl3pPr>
    <a:lvl4pPr marL="4214104" algn="l" defTabSz="2809403" rtl="0" eaLnBrk="1" latinLnBrk="0" hangingPunct="1">
      <a:defRPr sz="5530" kern="1200">
        <a:solidFill>
          <a:schemeClr val="tx1"/>
        </a:solidFill>
        <a:latin typeface="+mn-lt"/>
        <a:ea typeface="+mn-ea"/>
        <a:cs typeface="+mn-cs"/>
      </a:defRPr>
    </a:lvl4pPr>
    <a:lvl5pPr marL="5618805" algn="l" defTabSz="2809403" rtl="0" eaLnBrk="1" latinLnBrk="0" hangingPunct="1">
      <a:defRPr sz="5530" kern="1200">
        <a:solidFill>
          <a:schemeClr val="tx1"/>
        </a:solidFill>
        <a:latin typeface="+mn-lt"/>
        <a:ea typeface="+mn-ea"/>
        <a:cs typeface="+mn-cs"/>
      </a:defRPr>
    </a:lvl5pPr>
    <a:lvl6pPr marL="7023506" algn="l" defTabSz="2809403" rtl="0" eaLnBrk="1" latinLnBrk="0" hangingPunct="1">
      <a:defRPr sz="5530" kern="1200">
        <a:solidFill>
          <a:schemeClr val="tx1"/>
        </a:solidFill>
        <a:latin typeface="+mn-lt"/>
        <a:ea typeface="+mn-ea"/>
        <a:cs typeface="+mn-cs"/>
      </a:defRPr>
    </a:lvl6pPr>
    <a:lvl7pPr marL="8428208" algn="l" defTabSz="2809403" rtl="0" eaLnBrk="1" latinLnBrk="0" hangingPunct="1">
      <a:defRPr sz="5530" kern="1200">
        <a:solidFill>
          <a:schemeClr val="tx1"/>
        </a:solidFill>
        <a:latin typeface="+mn-lt"/>
        <a:ea typeface="+mn-ea"/>
        <a:cs typeface="+mn-cs"/>
      </a:defRPr>
    </a:lvl7pPr>
    <a:lvl8pPr marL="9832909" algn="l" defTabSz="2809403" rtl="0" eaLnBrk="1" latinLnBrk="0" hangingPunct="1">
      <a:defRPr sz="5530" kern="1200">
        <a:solidFill>
          <a:schemeClr val="tx1"/>
        </a:solidFill>
        <a:latin typeface="+mn-lt"/>
        <a:ea typeface="+mn-ea"/>
        <a:cs typeface="+mn-cs"/>
      </a:defRPr>
    </a:lvl8pPr>
    <a:lvl9pPr marL="11237610" algn="l" defTabSz="2809403" rtl="0" eaLnBrk="1" latinLnBrk="0" hangingPunct="1">
      <a:defRPr sz="5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5" userDrawn="1">
          <p15:clr>
            <a:srgbClr val="A4A3A4"/>
          </p15:clr>
        </p15:guide>
        <p15:guide id="2" pos="118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Seymour" initials="D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0000"/>
    <a:srgbClr val="0A76A5"/>
    <a:srgbClr val="D12E68"/>
    <a:srgbClr val="293DF2"/>
    <a:srgbClr val="27498D"/>
    <a:srgbClr val="C65A2C"/>
    <a:srgbClr val="D883FF"/>
    <a:srgbClr val="FF7E79"/>
    <a:srgbClr val="FFFFFF"/>
    <a:srgbClr val="5994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9" autoAdjust="0"/>
    <p:restoredTop sz="94552" autoAdjust="0"/>
  </p:normalViewPr>
  <p:slideViewPr>
    <p:cSldViewPr snapToGrid="0">
      <p:cViewPr varScale="1">
        <p:scale>
          <a:sx n="34" d="100"/>
          <a:sy n="34" d="100"/>
        </p:scale>
        <p:origin x="708" y="132"/>
      </p:cViewPr>
      <p:guideLst>
        <p:guide orient="horz" pos="6635"/>
        <p:guide pos="1180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2.xml"/><Relationship Id="rId4" Type="http://schemas.openxmlformats.org/officeDocument/2006/relationships/oleObject" Target="https://d.docs.live.net/aece527e5082e452/Desktop/PhD_ISU_JD_LAB/Research/DiseaseResilience/DataAnalyses/Plots_h2%5e0C2_TRR.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oleObject" Target="https://d.docs.live.net/aece527e5082e452/Desktop/PhD_ISU_JD_LAB/Research/DiseaseResilience/DataAnalyses/Plots_h2%5e0C2_TRR.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d.docs.live.net/aece527e5082e452/Desktop/PhD_ISU_JD_LAB/Research/DiseaseResilience/DataAnalyses/combinedPlotsMor%5e0Trt_NSIF.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d.docs.live.net/aece527e5082e452/Desktop/PhD_ISU_JD_LAB/Research/DiseaseResilience/DataAnalyses/combinedPlotsMor%5e0Trt_NSIF.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sz="2800" b="1">
                <a:solidFill>
                  <a:sysClr val="windowText" lastClr="000000"/>
                </a:solidFill>
                <a:latin typeface="Arial" panose="020B0604020202020204" pitchFamily="34" charset="0"/>
                <a:cs typeface="Arial" panose="020B0604020202020204" pitchFamily="34" charset="0"/>
              </a:rPr>
              <a:t>Estimates of genetic correlations for the same</a:t>
            </a:r>
            <a:r>
              <a:rPr lang="en-US" sz="2800" b="1" baseline="0">
                <a:solidFill>
                  <a:sysClr val="windowText" lastClr="000000"/>
                </a:solidFill>
                <a:latin typeface="Arial" panose="020B0604020202020204" pitchFamily="34" charset="0"/>
                <a:cs typeface="Arial" panose="020B0604020202020204" pitchFamily="34" charset="0"/>
              </a:rPr>
              <a:t> disease category </a:t>
            </a:r>
            <a:endParaRPr lang="en-US" sz="2800" b="1">
              <a:solidFill>
                <a:sysClr val="windowText" lastClr="000000"/>
              </a:solidFill>
              <a:latin typeface="Arial" panose="020B0604020202020204" pitchFamily="34" charset="0"/>
              <a:cs typeface="Arial" panose="020B0604020202020204" pitchFamily="34" charset="0"/>
            </a:endParaRPr>
          </a:p>
        </c:rich>
      </c:tx>
      <c:layout>
        <c:manualLayout>
          <c:xMode val="edge"/>
          <c:yMode val="edge"/>
          <c:x val="0.15521962008157211"/>
          <c:y val="1.0721166694484616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2227205112335179"/>
          <c:y val="8.8623648216451301E-2"/>
          <c:w val="0.87701509879796169"/>
          <c:h val="0.74535769864187296"/>
        </c:manualLayout>
      </c:layout>
      <c:barChart>
        <c:barDir val="col"/>
        <c:grouping val="clustered"/>
        <c:varyColors val="0"/>
        <c:ser>
          <c:idx val="0"/>
          <c:order val="0"/>
          <c:tx>
            <c:strRef>
              <c:f>Sheet1!$B$67</c:f>
              <c:strCache>
                <c:ptCount val="1"/>
                <c:pt idx="0">
                  <c:v>cNurMor&amp;FinMor</c:v>
                </c:pt>
              </c:strCache>
            </c:strRef>
          </c:tx>
          <c:spPr>
            <a:solidFill>
              <a:srgbClr val="002060"/>
            </a:solidFill>
            <a:ln>
              <a:solidFill>
                <a:schemeClr val="tx1"/>
              </a:solidFill>
            </a:ln>
            <a:effectLst/>
          </c:spPr>
          <c:invertIfNegative val="0"/>
          <c:dPt>
            <c:idx val="4"/>
            <c:invertIfNegative val="0"/>
            <c:bubble3D val="0"/>
            <c:spPr>
              <a:solidFill>
                <a:srgbClr val="002060"/>
              </a:solidFill>
              <a:ln>
                <a:solidFill>
                  <a:schemeClr val="tx1"/>
                </a:solidFill>
              </a:ln>
              <a:effectLst/>
            </c:spPr>
            <c:extLst>
              <c:ext xmlns:c16="http://schemas.microsoft.com/office/drawing/2014/chart" uri="{C3380CC4-5D6E-409C-BE32-E72D297353CC}">
                <c16:uniqueId val="{00000001-616A-48D4-B85E-027552CE3A3E}"/>
              </c:ext>
            </c:extLst>
          </c:dPt>
          <c:errBars>
            <c:errBarType val="both"/>
            <c:errValType val="cust"/>
            <c:noEndCap val="0"/>
            <c:plus>
              <c:numRef>
                <c:f>Sheet1!$C$68:$C$72</c:f>
                <c:numCache>
                  <c:formatCode>General</c:formatCode>
                  <c:ptCount val="5"/>
                  <c:pt idx="0">
                    <c:v>0</c:v>
                  </c:pt>
                  <c:pt idx="1">
                    <c:v>0</c:v>
                  </c:pt>
                  <c:pt idx="2">
                    <c:v>0.3</c:v>
                  </c:pt>
                  <c:pt idx="3">
                    <c:v>0</c:v>
                  </c:pt>
                  <c:pt idx="4">
                    <c:v>0.38</c:v>
                  </c:pt>
                </c:numCache>
              </c:numRef>
            </c:plus>
            <c:minus>
              <c:numRef>
                <c:f>Sheet1!$C$68:$C$72</c:f>
                <c:numCache>
                  <c:formatCode>General</c:formatCode>
                  <c:ptCount val="5"/>
                  <c:pt idx="0">
                    <c:v>0</c:v>
                  </c:pt>
                  <c:pt idx="1">
                    <c:v>0</c:v>
                  </c:pt>
                  <c:pt idx="2">
                    <c:v>0.3</c:v>
                  </c:pt>
                  <c:pt idx="3">
                    <c:v>0</c:v>
                  </c:pt>
                  <c:pt idx="4">
                    <c:v>0.38</c:v>
                  </c:pt>
                </c:numCache>
              </c:numRef>
            </c:minus>
            <c:spPr>
              <a:noFill/>
              <a:ln w="9525" cap="flat" cmpd="sng" algn="ctr">
                <a:solidFill>
                  <a:schemeClr val="tx1">
                    <a:lumMod val="65000"/>
                    <a:lumOff val="35000"/>
                  </a:schemeClr>
                </a:solidFill>
                <a:round/>
              </a:ln>
              <a:effectLst/>
            </c:spPr>
          </c:errBars>
          <c:cat>
            <c:strRef>
              <c:f>Sheet1!$A$68:$A$72</c:f>
              <c:strCache>
                <c:ptCount val="5"/>
                <c:pt idx="0">
                  <c:v>Meningitis</c:v>
                </c:pt>
                <c:pt idx="1">
                  <c:v>Other infections</c:v>
                </c:pt>
                <c:pt idx="2">
                  <c:v>Respiratory distress</c:v>
                </c:pt>
                <c:pt idx="3">
                  <c:v>Scours</c:v>
                </c:pt>
                <c:pt idx="4">
                  <c:v>Unthriftiness</c:v>
                </c:pt>
              </c:strCache>
            </c:strRef>
          </c:cat>
          <c:val>
            <c:numRef>
              <c:f>Sheet1!$B$68:$B$72</c:f>
              <c:numCache>
                <c:formatCode>General</c:formatCode>
                <c:ptCount val="5"/>
                <c:pt idx="2" formatCode="0.00">
                  <c:v>0.84</c:v>
                </c:pt>
                <c:pt idx="4" formatCode="0.00">
                  <c:v>0.72</c:v>
                </c:pt>
              </c:numCache>
            </c:numRef>
          </c:val>
          <c:extLst>
            <c:ext xmlns:c16="http://schemas.microsoft.com/office/drawing/2014/chart" uri="{C3380CC4-5D6E-409C-BE32-E72D297353CC}">
              <c16:uniqueId val="{00000002-616A-48D4-B85E-027552CE3A3E}"/>
            </c:ext>
          </c:extLst>
        </c:ser>
        <c:ser>
          <c:idx val="1"/>
          <c:order val="1"/>
          <c:tx>
            <c:strRef>
              <c:f>Sheet1!$D$67</c:f>
              <c:strCache>
                <c:ptCount val="1"/>
                <c:pt idx="0">
                  <c:v>cNurMor&amp;FinTRR</c:v>
                </c:pt>
              </c:strCache>
            </c:strRef>
          </c:tx>
          <c:spPr>
            <a:solidFill>
              <a:srgbClr val="FFC000"/>
            </a:solidFill>
            <a:ln>
              <a:solidFill>
                <a:schemeClr val="tx1"/>
              </a:solidFill>
            </a:ln>
            <a:effectLst/>
          </c:spPr>
          <c:invertIfNegative val="0"/>
          <c:errBars>
            <c:errBarType val="both"/>
            <c:errValType val="cust"/>
            <c:noEndCap val="0"/>
            <c:plus>
              <c:numRef>
                <c:f>Sheet1!$E$68:$E$72</c:f>
                <c:numCache>
                  <c:formatCode>General</c:formatCode>
                  <c:ptCount val="5"/>
                  <c:pt idx="0">
                    <c:v>0</c:v>
                  </c:pt>
                  <c:pt idx="1">
                    <c:v>0</c:v>
                  </c:pt>
                  <c:pt idx="2">
                    <c:v>0.3</c:v>
                  </c:pt>
                  <c:pt idx="3">
                    <c:v>0</c:v>
                  </c:pt>
                  <c:pt idx="4">
                    <c:v>0</c:v>
                  </c:pt>
                </c:numCache>
              </c:numRef>
            </c:plus>
            <c:minus>
              <c:numRef>
                <c:f>Sheet1!$E$68:$E$72</c:f>
                <c:numCache>
                  <c:formatCode>General</c:formatCode>
                  <c:ptCount val="5"/>
                  <c:pt idx="0">
                    <c:v>0</c:v>
                  </c:pt>
                  <c:pt idx="1">
                    <c:v>0</c:v>
                  </c:pt>
                  <c:pt idx="2">
                    <c:v>0.3</c:v>
                  </c:pt>
                  <c:pt idx="3">
                    <c:v>0</c:v>
                  </c:pt>
                  <c:pt idx="4">
                    <c:v>0</c:v>
                  </c:pt>
                </c:numCache>
              </c:numRef>
            </c:minus>
            <c:spPr>
              <a:noFill/>
              <a:ln w="9525" cap="flat" cmpd="sng" algn="ctr">
                <a:solidFill>
                  <a:schemeClr val="tx1">
                    <a:lumMod val="65000"/>
                    <a:lumOff val="35000"/>
                  </a:schemeClr>
                </a:solidFill>
                <a:round/>
              </a:ln>
              <a:effectLst/>
            </c:spPr>
          </c:errBars>
          <c:cat>
            <c:strRef>
              <c:f>Sheet1!$A$68:$A$72</c:f>
              <c:strCache>
                <c:ptCount val="5"/>
                <c:pt idx="0">
                  <c:v>Meningitis</c:v>
                </c:pt>
                <c:pt idx="1">
                  <c:v>Other infections</c:v>
                </c:pt>
                <c:pt idx="2">
                  <c:v>Respiratory distress</c:v>
                </c:pt>
                <c:pt idx="3">
                  <c:v>Scours</c:v>
                </c:pt>
                <c:pt idx="4">
                  <c:v>Unthriftiness</c:v>
                </c:pt>
              </c:strCache>
            </c:strRef>
          </c:cat>
          <c:val>
            <c:numRef>
              <c:f>Sheet1!$D$68:$D$72</c:f>
              <c:numCache>
                <c:formatCode>General</c:formatCode>
                <c:ptCount val="5"/>
                <c:pt idx="2" formatCode="0.00">
                  <c:v>0.95</c:v>
                </c:pt>
              </c:numCache>
            </c:numRef>
          </c:val>
          <c:extLst>
            <c:ext xmlns:c16="http://schemas.microsoft.com/office/drawing/2014/chart" uri="{C3380CC4-5D6E-409C-BE32-E72D297353CC}">
              <c16:uniqueId val="{00000003-616A-48D4-B85E-027552CE3A3E}"/>
            </c:ext>
          </c:extLst>
        </c:ser>
        <c:ser>
          <c:idx val="2"/>
          <c:order val="2"/>
          <c:tx>
            <c:strRef>
              <c:f>Sheet1!$F$67</c:f>
              <c:strCache>
                <c:ptCount val="1"/>
                <c:pt idx="0">
                  <c:v>cNurTRR&amp;cNurMor</c:v>
                </c:pt>
              </c:strCache>
            </c:strRef>
          </c:tx>
          <c:spPr>
            <a:solidFill>
              <a:srgbClr val="C00000"/>
            </a:solidFill>
            <a:ln>
              <a:solidFill>
                <a:schemeClr val="tx1"/>
              </a:solidFill>
            </a:ln>
            <a:effectLst/>
          </c:spPr>
          <c:invertIfNegative val="0"/>
          <c:errBars>
            <c:errBarType val="both"/>
            <c:errValType val="cust"/>
            <c:noEndCap val="0"/>
            <c:plus>
              <c:numRef>
                <c:f>Sheet1!$G$68:$G$72</c:f>
                <c:numCache>
                  <c:formatCode>General</c:formatCode>
                  <c:ptCount val="5"/>
                  <c:pt idx="0">
                    <c:v>0</c:v>
                  </c:pt>
                  <c:pt idx="1">
                    <c:v>0</c:v>
                  </c:pt>
                  <c:pt idx="2">
                    <c:v>0.16</c:v>
                  </c:pt>
                  <c:pt idx="3">
                    <c:v>0.38</c:v>
                  </c:pt>
                  <c:pt idx="4">
                    <c:v>0</c:v>
                  </c:pt>
                </c:numCache>
              </c:numRef>
            </c:plus>
            <c:minus>
              <c:numRef>
                <c:f>Sheet1!$G$68:$G$72</c:f>
                <c:numCache>
                  <c:formatCode>General</c:formatCode>
                  <c:ptCount val="5"/>
                  <c:pt idx="0">
                    <c:v>0</c:v>
                  </c:pt>
                  <c:pt idx="1">
                    <c:v>0</c:v>
                  </c:pt>
                  <c:pt idx="2">
                    <c:v>0.16</c:v>
                  </c:pt>
                  <c:pt idx="3">
                    <c:v>0.38</c:v>
                  </c:pt>
                  <c:pt idx="4">
                    <c:v>0</c:v>
                  </c:pt>
                </c:numCache>
              </c:numRef>
            </c:minus>
            <c:spPr>
              <a:noFill/>
              <a:ln w="9525" cap="flat" cmpd="sng" algn="ctr">
                <a:solidFill>
                  <a:schemeClr val="tx1">
                    <a:lumMod val="65000"/>
                    <a:lumOff val="35000"/>
                  </a:schemeClr>
                </a:solidFill>
                <a:round/>
              </a:ln>
              <a:effectLst/>
            </c:spPr>
          </c:errBars>
          <c:cat>
            <c:strRef>
              <c:f>Sheet1!$A$68:$A$72</c:f>
              <c:strCache>
                <c:ptCount val="5"/>
                <c:pt idx="0">
                  <c:v>Meningitis</c:v>
                </c:pt>
                <c:pt idx="1">
                  <c:v>Other infections</c:v>
                </c:pt>
                <c:pt idx="2">
                  <c:v>Respiratory distress</c:v>
                </c:pt>
                <c:pt idx="3">
                  <c:v>Scours</c:v>
                </c:pt>
                <c:pt idx="4">
                  <c:v>Unthriftiness</c:v>
                </c:pt>
              </c:strCache>
            </c:strRef>
          </c:cat>
          <c:val>
            <c:numRef>
              <c:f>Sheet1!$F$68:$F$72</c:f>
              <c:numCache>
                <c:formatCode>General</c:formatCode>
                <c:ptCount val="5"/>
                <c:pt idx="2" formatCode="0.00">
                  <c:v>0.63</c:v>
                </c:pt>
                <c:pt idx="3" formatCode="0.00">
                  <c:v>0.27</c:v>
                </c:pt>
              </c:numCache>
            </c:numRef>
          </c:val>
          <c:extLst>
            <c:ext xmlns:c16="http://schemas.microsoft.com/office/drawing/2014/chart" uri="{C3380CC4-5D6E-409C-BE32-E72D297353CC}">
              <c16:uniqueId val="{00000004-616A-48D4-B85E-027552CE3A3E}"/>
            </c:ext>
          </c:extLst>
        </c:ser>
        <c:ser>
          <c:idx val="3"/>
          <c:order val="3"/>
          <c:tx>
            <c:strRef>
              <c:f>Sheet1!$H$67</c:f>
              <c:strCache>
                <c:ptCount val="1"/>
                <c:pt idx="0">
                  <c:v>cNurTRR&amp;FinMor</c:v>
                </c:pt>
              </c:strCache>
            </c:strRef>
          </c:tx>
          <c:spPr>
            <a:solidFill>
              <a:srgbClr val="00B0F0"/>
            </a:solidFill>
            <a:ln>
              <a:solidFill>
                <a:schemeClr val="tx1"/>
              </a:solidFill>
            </a:ln>
            <a:effectLst/>
          </c:spPr>
          <c:invertIfNegative val="0"/>
          <c:errBars>
            <c:errBarType val="both"/>
            <c:errValType val="cust"/>
            <c:noEndCap val="0"/>
            <c:plus>
              <c:numRef>
                <c:f>Sheet1!$I$68:$I$72</c:f>
                <c:numCache>
                  <c:formatCode>General</c:formatCode>
                  <c:ptCount val="5"/>
                  <c:pt idx="0">
                    <c:v>0</c:v>
                  </c:pt>
                  <c:pt idx="1">
                    <c:v>0</c:v>
                  </c:pt>
                  <c:pt idx="2">
                    <c:v>0.18</c:v>
                  </c:pt>
                  <c:pt idx="3">
                    <c:v>0</c:v>
                  </c:pt>
                  <c:pt idx="4">
                    <c:v>1.78</c:v>
                  </c:pt>
                </c:numCache>
              </c:numRef>
            </c:plus>
            <c:minus>
              <c:numRef>
                <c:f>Sheet1!$I$68:$I$72</c:f>
                <c:numCache>
                  <c:formatCode>General</c:formatCode>
                  <c:ptCount val="5"/>
                  <c:pt idx="0">
                    <c:v>0</c:v>
                  </c:pt>
                  <c:pt idx="1">
                    <c:v>0</c:v>
                  </c:pt>
                  <c:pt idx="2">
                    <c:v>0.18</c:v>
                  </c:pt>
                  <c:pt idx="3">
                    <c:v>0</c:v>
                  </c:pt>
                  <c:pt idx="4">
                    <c:v>1.78</c:v>
                  </c:pt>
                </c:numCache>
              </c:numRef>
            </c:minus>
            <c:spPr>
              <a:noFill/>
              <a:ln w="9525" cap="flat" cmpd="sng" algn="ctr">
                <a:solidFill>
                  <a:schemeClr val="tx1">
                    <a:lumMod val="65000"/>
                    <a:lumOff val="35000"/>
                  </a:schemeClr>
                </a:solidFill>
                <a:round/>
              </a:ln>
              <a:effectLst/>
            </c:spPr>
          </c:errBars>
          <c:cat>
            <c:strRef>
              <c:f>Sheet1!$A$68:$A$72</c:f>
              <c:strCache>
                <c:ptCount val="5"/>
                <c:pt idx="0">
                  <c:v>Meningitis</c:v>
                </c:pt>
                <c:pt idx="1">
                  <c:v>Other infections</c:v>
                </c:pt>
                <c:pt idx="2">
                  <c:v>Respiratory distress</c:v>
                </c:pt>
                <c:pt idx="3">
                  <c:v>Scours</c:v>
                </c:pt>
                <c:pt idx="4">
                  <c:v>Unthriftiness</c:v>
                </c:pt>
              </c:strCache>
            </c:strRef>
          </c:cat>
          <c:val>
            <c:numRef>
              <c:f>Sheet1!$H$68:$H$72</c:f>
              <c:numCache>
                <c:formatCode>General</c:formatCode>
                <c:ptCount val="5"/>
                <c:pt idx="2" formatCode="0.00">
                  <c:v>0.4</c:v>
                </c:pt>
                <c:pt idx="4" formatCode="0.00">
                  <c:v>0.61</c:v>
                </c:pt>
              </c:numCache>
            </c:numRef>
          </c:val>
          <c:extLst>
            <c:ext xmlns:c16="http://schemas.microsoft.com/office/drawing/2014/chart" uri="{C3380CC4-5D6E-409C-BE32-E72D297353CC}">
              <c16:uniqueId val="{00000005-616A-48D4-B85E-027552CE3A3E}"/>
            </c:ext>
          </c:extLst>
        </c:ser>
        <c:ser>
          <c:idx val="4"/>
          <c:order val="4"/>
          <c:tx>
            <c:strRef>
              <c:f>Sheet1!$J$67</c:f>
              <c:strCache>
                <c:ptCount val="1"/>
                <c:pt idx="0">
                  <c:v>cNurTRR&amp;FinTRR</c:v>
                </c:pt>
              </c:strCache>
            </c:strRef>
          </c:tx>
          <c:spPr>
            <a:solidFill>
              <a:srgbClr val="FFFF00"/>
            </a:solidFill>
            <a:ln>
              <a:solidFill>
                <a:schemeClr val="tx1"/>
              </a:solidFill>
            </a:ln>
            <a:effectLst/>
          </c:spPr>
          <c:invertIfNegative val="0"/>
          <c:errBars>
            <c:errBarType val="both"/>
            <c:errValType val="cust"/>
            <c:noEndCap val="0"/>
            <c:plus>
              <c:numRef>
                <c:f>Sheet1!$K$68:$K$72</c:f>
                <c:numCache>
                  <c:formatCode>General</c:formatCode>
                  <c:ptCount val="5"/>
                  <c:pt idx="0">
                    <c:v>0</c:v>
                  </c:pt>
                  <c:pt idx="1">
                    <c:v>0.32</c:v>
                  </c:pt>
                  <c:pt idx="2">
                    <c:v>0.17</c:v>
                  </c:pt>
                  <c:pt idx="3">
                    <c:v>0</c:v>
                  </c:pt>
                  <c:pt idx="4">
                    <c:v>0</c:v>
                  </c:pt>
                </c:numCache>
              </c:numRef>
            </c:plus>
            <c:minus>
              <c:numRef>
                <c:f>Sheet1!$K$68:$K$72</c:f>
                <c:numCache>
                  <c:formatCode>General</c:formatCode>
                  <c:ptCount val="5"/>
                  <c:pt idx="0">
                    <c:v>0</c:v>
                  </c:pt>
                  <c:pt idx="1">
                    <c:v>0.32</c:v>
                  </c:pt>
                  <c:pt idx="2">
                    <c:v>0.17</c:v>
                  </c:pt>
                  <c:pt idx="3">
                    <c:v>0</c:v>
                  </c:pt>
                  <c:pt idx="4">
                    <c:v>0</c:v>
                  </c:pt>
                </c:numCache>
              </c:numRef>
            </c:minus>
            <c:spPr>
              <a:noFill/>
              <a:ln w="9525" cap="flat" cmpd="sng" algn="ctr">
                <a:solidFill>
                  <a:schemeClr val="tx1">
                    <a:lumMod val="65000"/>
                    <a:lumOff val="35000"/>
                  </a:schemeClr>
                </a:solidFill>
                <a:round/>
              </a:ln>
              <a:effectLst/>
            </c:spPr>
          </c:errBars>
          <c:val>
            <c:numRef>
              <c:f>Sheet1!$J$68:$J$72</c:f>
              <c:numCache>
                <c:formatCode>0.00</c:formatCode>
                <c:ptCount val="5"/>
                <c:pt idx="1">
                  <c:v>-0.19</c:v>
                </c:pt>
                <c:pt idx="2">
                  <c:v>0.57999999999999996</c:v>
                </c:pt>
              </c:numCache>
            </c:numRef>
          </c:val>
          <c:extLst>
            <c:ext xmlns:c16="http://schemas.microsoft.com/office/drawing/2014/chart" uri="{C3380CC4-5D6E-409C-BE32-E72D297353CC}">
              <c16:uniqueId val="{00000006-616A-48D4-B85E-027552CE3A3E}"/>
            </c:ext>
          </c:extLst>
        </c:ser>
        <c:ser>
          <c:idx val="5"/>
          <c:order val="5"/>
          <c:tx>
            <c:strRef>
              <c:f>Sheet1!$L$67</c:f>
              <c:strCache>
                <c:ptCount val="1"/>
                <c:pt idx="0">
                  <c:v>FinTRR&amp;FinMor</c:v>
                </c:pt>
              </c:strCache>
            </c:strRef>
          </c:tx>
          <c:spPr>
            <a:solidFill>
              <a:schemeClr val="accent6"/>
            </a:solidFill>
            <a:ln>
              <a:solidFill>
                <a:schemeClr val="tx1"/>
              </a:solidFill>
            </a:ln>
            <a:effectLst/>
          </c:spPr>
          <c:invertIfNegative val="0"/>
          <c:errBars>
            <c:errBarType val="both"/>
            <c:errValType val="cust"/>
            <c:noEndCap val="0"/>
            <c:plus>
              <c:numRef>
                <c:f>Sheet1!$M$68:$M$72</c:f>
                <c:numCache>
                  <c:formatCode>General</c:formatCode>
                  <c:ptCount val="5"/>
                  <c:pt idx="0">
                    <c:v>0</c:v>
                  </c:pt>
                  <c:pt idx="1">
                    <c:v>0</c:v>
                  </c:pt>
                  <c:pt idx="2">
                    <c:v>0.23</c:v>
                  </c:pt>
                  <c:pt idx="3">
                    <c:v>0</c:v>
                  </c:pt>
                  <c:pt idx="4">
                    <c:v>0</c:v>
                  </c:pt>
                </c:numCache>
              </c:numRef>
            </c:plus>
            <c:minus>
              <c:numRef>
                <c:f>Sheet1!$M$68:$M$72</c:f>
                <c:numCache>
                  <c:formatCode>General</c:formatCode>
                  <c:ptCount val="5"/>
                  <c:pt idx="0">
                    <c:v>0</c:v>
                  </c:pt>
                  <c:pt idx="1">
                    <c:v>0</c:v>
                  </c:pt>
                  <c:pt idx="2">
                    <c:v>0.23</c:v>
                  </c:pt>
                  <c:pt idx="3">
                    <c:v>0</c:v>
                  </c:pt>
                  <c:pt idx="4">
                    <c:v>0</c:v>
                  </c:pt>
                </c:numCache>
              </c:numRef>
            </c:minus>
            <c:spPr>
              <a:noFill/>
              <a:ln w="9525" cap="flat" cmpd="sng" algn="ctr">
                <a:solidFill>
                  <a:schemeClr val="tx1">
                    <a:lumMod val="65000"/>
                    <a:lumOff val="35000"/>
                  </a:schemeClr>
                </a:solidFill>
                <a:round/>
              </a:ln>
              <a:effectLst/>
            </c:spPr>
          </c:errBars>
          <c:val>
            <c:numRef>
              <c:f>Sheet1!$L$68:$L$72</c:f>
              <c:numCache>
                <c:formatCode>General</c:formatCode>
                <c:ptCount val="5"/>
                <c:pt idx="2" formatCode="0.00">
                  <c:v>0.23</c:v>
                </c:pt>
              </c:numCache>
            </c:numRef>
          </c:val>
          <c:extLst>
            <c:ext xmlns:c16="http://schemas.microsoft.com/office/drawing/2014/chart" uri="{C3380CC4-5D6E-409C-BE32-E72D297353CC}">
              <c16:uniqueId val="{00000007-616A-48D4-B85E-027552CE3A3E}"/>
            </c:ext>
          </c:extLst>
        </c:ser>
        <c:dLbls>
          <c:showLegendKey val="0"/>
          <c:showVal val="0"/>
          <c:showCatName val="0"/>
          <c:showSerName val="0"/>
          <c:showPercent val="0"/>
          <c:showBubbleSize val="0"/>
        </c:dLbls>
        <c:gapWidth val="219"/>
        <c:overlap val="-27"/>
        <c:axId val="533485839"/>
        <c:axId val="533486319"/>
      </c:barChart>
      <c:catAx>
        <c:axId val="53348583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533486319"/>
        <c:crosses val="autoZero"/>
        <c:auto val="1"/>
        <c:lblAlgn val="ctr"/>
        <c:lblOffset val="100"/>
        <c:noMultiLvlLbl val="0"/>
      </c:catAx>
      <c:valAx>
        <c:axId val="533486319"/>
        <c:scaling>
          <c:orientation val="minMax"/>
          <c:max val="1"/>
          <c:min val="-0.2"/>
        </c:scaling>
        <c:delete val="0"/>
        <c:axPos val="l"/>
        <c:title>
          <c:tx>
            <c:rich>
              <a:bodyPr rot="-5400000" spcFirstLastPara="1" vertOverflow="ellipsis" vert="horz" wrap="square" anchor="ctr" anchorCtr="1"/>
              <a:lstStyle/>
              <a:p>
                <a:pPr>
                  <a:defRPr sz="32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3200" b="1">
                    <a:solidFill>
                      <a:sysClr val="windowText" lastClr="000000"/>
                    </a:solidFill>
                    <a:latin typeface="Arial" panose="020B0604020202020204" pitchFamily="34" charset="0"/>
                    <a:cs typeface="Arial" panose="020B0604020202020204" pitchFamily="34" charset="0"/>
                  </a:rPr>
                  <a:t>Genetic correlations</a:t>
                </a:r>
              </a:p>
            </c:rich>
          </c:tx>
          <c:overlay val="0"/>
          <c:spPr>
            <a:noFill/>
            <a:ln>
              <a:noFill/>
            </a:ln>
            <a:effectLst/>
          </c:spPr>
          <c:txPr>
            <a:bodyPr rot="-5400000" spcFirstLastPara="1" vertOverflow="ellipsis" vert="horz" wrap="square" anchor="ctr" anchorCtr="1"/>
            <a:lstStyle/>
            <a:p>
              <a:pPr>
                <a:defRPr sz="3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3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533485839"/>
        <c:crosses val="autoZero"/>
        <c:crossBetween val="between"/>
      </c:valAx>
      <c:spPr>
        <a:noFill/>
        <a:ln>
          <a:solidFill>
            <a:schemeClr val="tx1">
              <a:alpha val="96000"/>
            </a:schemeClr>
          </a:solidFill>
        </a:ln>
        <a:effectLst/>
      </c:spPr>
    </c:plotArea>
    <c:legend>
      <c:legendPos val="b"/>
      <c:layout>
        <c:manualLayout>
          <c:xMode val="edge"/>
          <c:yMode val="edge"/>
          <c:x val="0.42842561345456098"/>
          <c:y val="0.8342221811652859"/>
          <c:w val="0.56375190587148161"/>
          <c:h val="0.16577781883471407"/>
        </c:manualLayout>
      </c:layout>
      <c:overlay val="0"/>
      <c:spPr>
        <a:noFill/>
        <a:ln>
          <a:noFill/>
        </a:ln>
        <a:effectLst/>
      </c:spPr>
      <c:txPr>
        <a:bodyPr rot="0" spcFirstLastPara="1" vertOverflow="ellipsis" vert="horz" wrap="square" anchor="ctr" anchorCtr="1"/>
        <a:lstStyle/>
        <a:p>
          <a:pPr>
            <a:defRPr sz="2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solid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855349769433535"/>
          <c:y val="0.10915723425196849"/>
          <c:w val="0.87084109701839241"/>
          <c:h val="0.79702574893655531"/>
        </c:manualLayout>
      </c:layout>
      <c:barChart>
        <c:barDir val="col"/>
        <c:grouping val="clustered"/>
        <c:varyColors val="0"/>
        <c:ser>
          <c:idx val="0"/>
          <c:order val="0"/>
          <c:tx>
            <c:strRef>
              <c:f>'[Plots_h2^0C2_MOR.xlsx]Sheet1'!$B$2</c:f>
              <c:strCache>
                <c:ptCount val="1"/>
                <c:pt idx="0">
                  <c:v>cNursery h2 </c:v>
                </c:pt>
              </c:strCache>
            </c:strRef>
          </c:tx>
          <c:spPr>
            <a:solidFill>
              <a:srgbClr val="0070C0"/>
            </a:solidFill>
            <a:ln>
              <a:noFill/>
            </a:ln>
            <a:effectLst/>
          </c:spPr>
          <c:invertIfNegative val="0"/>
          <c:errBars>
            <c:errBarType val="both"/>
            <c:errValType val="cust"/>
            <c:noEndCap val="0"/>
            <c:plus>
              <c:numRef>
                <c:f>'[Plots_h2^0C2_MOR.xlsx]Sheet1'!$C$3:$C$8</c:f>
                <c:numCache>
                  <c:formatCode>General</c:formatCode>
                  <c:ptCount val="6"/>
                  <c:pt idx="0">
                    <c:v>0</c:v>
                  </c:pt>
                  <c:pt idx="1">
                    <c:v>0</c:v>
                  </c:pt>
                  <c:pt idx="2">
                    <c:v>0.08</c:v>
                  </c:pt>
                  <c:pt idx="3">
                    <c:v>0</c:v>
                  </c:pt>
                  <c:pt idx="4">
                    <c:v>0.06</c:v>
                  </c:pt>
                  <c:pt idx="5">
                    <c:v>0.05</c:v>
                  </c:pt>
                </c:numCache>
              </c:numRef>
            </c:plus>
            <c:minus>
              <c:numRef>
                <c:f>'[Plots_h2^0C2_MOR.xlsx]Sheet1'!$C$3:$C$8</c:f>
                <c:numCache>
                  <c:formatCode>General</c:formatCode>
                  <c:ptCount val="6"/>
                  <c:pt idx="0">
                    <c:v>0</c:v>
                  </c:pt>
                  <c:pt idx="1">
                    <c:v>0</c:v>
                  </c:pt>
                  <c:pt idx="2">
                    <c:v>0.08</c:v>
                  </c:pt>
                  <c:pt idx="3">
                    <c:v>0</c:v>
                  </c:pt>
                  <c:pt idx="4">
                    <c:v>0.06</c:v>
                  </c:pt>
                  <c:pt idx="5">
                    <c:v>0.05</c:v>
                  </c:pt>
                </c:numCache>
              </c:numRef>
            </c:minus>
            <c:spPr>
              <a:noFill/>
              <a:ln w="9525" cap="flat" cmpd="sng" algn="ctr">
                <a:solidFill>
                  <a:schemeClr val="tx1">
                    <a:lumMod val="65000"/>
                    <a:lumOff val="35000"/>
                  </a:schemeClr>
                </a:solidFill>
                <a:round/>
              </a:ln>
              <a:effectLst/>
            </c:spPr>
          </c:errBars>
          <c:cat>
            <c:strRef>
              <c:f>'[Plots_h2^0C2_MOR.xlsx]Sheet1'!$A$3:$A$8</c:f>
              <c:strCache>
                <c:ptCount val="6"/>
                <c:pt idx="0">
                  <c:v>ME</c:v>
                </c:pt>
                <c:pt idx="1">
                  <c:v>OT</c:v>
                </c:pt>
                <c:pt idx="2">
                  <c:v>RD</c:v>
                </c:pt>
                <c:pt idx="3">
                  <c:v>SC</c:v>
                </c:pt>
                <c:pt idx="4">
                  <c:v>UNTH</c:v>
                </c:pt>
                <c:pt idx="5">
                  <c:v>Overall</c:v>
                </c:pt>
              </c:strCache>
            </c:strRef>
          </c:cat>
          <c:val>
            <c:numRef>
              <c:f>'[Plots_h2^0C2_MOR.xlsx]Sheet1'!$B$3:$B$8</c:f>
              <c:numCache>
                <c:formatCode>0.00</c:formatCode>
                <c:ptCount val="6"/>
                <c:pt idx="0">
                  <c:v>0</c:v>
                </c:pt>
                <c:pt idx="1">
                  <c:v>0</c:v>
                </c:pt>
                <c:pt idx="2">
                  <c:v>0.08</c:v>
                </c:pt>
                <c:pt idx="3">
                  <c:v>0</c:v>
                </c:pt>
                <c:pt idx="4">
                  <c:v>0.11</c:v>
                </c:pt>
                <c:pt idx="5">
                  <c:v>7.0000000000000007E-2</c:v>
                </c:pt>
              </c:numCache>
            </c:numRef>
          </c:val>
          <c:extLst>
            <c:ext xmlns:c16="http://schemas.microsoft.com/office/drawing/2014/chart" uri="{C3380CC4-5D6E-409C-BE32-E72D297353CC}">
              <c16:uniqueId val="{00000000-3F2A-4320-B1CB-D1398CD78B92}"/>
            </c:ext>
          </c:extLst>
        </c:ser>
        <c:ser>
          <c:idx val="1"/>
          <c:order val="1"/>
          <c:tx>
            <c:strRef>
              <c:f>'[Plots_h2^0C2_MOR.xlsx]Sheet1'!$D$2</c:f>
              <c:strCache>
                <c:ptCount val="1"/>
                <c:pt idx="0">
                  <c:v>cNursery c2 </c:v>
                </c:pt>
              </c:strCache>
            </c:strRef>
          </c:tx>
          <c:spPr>
            <a:pattFill prst="pct30">
              <a:fgClr>
                <a:srgbClr val="0070C0"/>
              </a:fgClr>
              <a:bgClr>
                <a:sysClr val="window" lastClr="FFFFFF"/>
              </a:bgClr>
            </a:pattFill>
            <a:ln>
              <a:noFill/>
            </a:ln>
            <a:effectLst/>
          </c:spPr>
          <c:invertIfNegative val="0"/>
          <c:errBars>
            <c:errBarType val="both"/>
            <c:errValType val="cust"/>
            <c:noEndCap val="0"/>
            <c:plus>
              <c:numRef>
                <c:f>'[Plots_h2^0C2_MOR.xlsx]Sheet1'!$E$3:$E$8</c:f>
                <c:numCache>
                  <c:formatCode>General</c:formatCode>
                  <c:ptCount val="6"/>
                  <c:pt idx="0">
                    <c:v>0.16</c:v>
                  </c:pt>
                  <c:pt idx="1">
                    <c:v>0</c:v>
                  </c:pt>
                  <c:pt idx="2">
                    <c:v>0</c:v>
                  </c:pt>
                  <c:pt idx="3">
                    <c:v>0.2</c:v>
                  </c:pt>
                  <c:pt idx="4">
                    <c:v>0</c:v>
                  </c:pt>
                  <c:pt idx="5">
                    <c:v>0.04</c:v>
                  </c:pt>
                </c:numCache>
              </c:numRef>
            </c:plus>
            <c:minus>
              <c:numRef>
                <c:f>'[Plots_h2^0C2_MOR.xlsx]Sheet1'!$E$3:$E$8</c:f>
                <c:numCache>
                  <c:formatCode>General</c:formatCode>
                  <c:ptCount val="6"/>
                  <c:pt idx="0">
                    <c:v>0.16</c:v>
                  </c:pt>
                  <c:pt idx="1">
                    <c:v>0</c:v>
                  </c:pt>
                  <c:pt idx="2">
                    <c:v>0</c:v>
                  </c:pt>
                  <c:pt idx="3">
                    <c:v>0.2</c:v>
                  </c:pt>
                  <c:pt idx="4">
                    <c:v>0</c:v>
                  </c:pt>
                  <c:pt idx="5">
                    <c:v>0.04</c:v>
                  </c:pt>
                </c:numCache>
              </c:numRef>
            </c:minus>
            <c:spPr>
              <a:noFill/>
              <a:ln w="9525" cap="flat" cmpd="sng" algn="ctr">
                <a:solidFill>
                  <a:schemeClr val="tx1">
                    <a:lumMod val="65000"/>
                    <a:lumOff val="35000"/>
                  </a:schemeClr>
                </a:solidFill>
                <a:round/>
              </a:ln>
              <a:effectLst/>
            </c:spPr>
          </c:errBars>
          <c:cat>
            <c:strRef>
              <c:f>'[Plots_h2^0C2_MOR.xlsx]Sheet1'!$A$3:$A$8</c:f>
              <c:strCache>
                <c:ptCount val="6"/>
                <c:pt idx="0">
                  <c:v>ME</c:v>
                </c:pt>
                <c:pt idx="1">
                  <c:v>OT</c:v>
                </c:pt>
                <c:pt idx="2">
                  <c:v>RD</c:v>
                </c:pt>
                <c:pt idx="3">
                  <c:v>SC</c:v>
                </c:pt>
                <c:pt idx="4">
                  <c:v>UNTH</c:v>
                </c:pt>
                <c:pt idx="5">
                  <c:v>Overall</c:v>
                </c:pt>
              </c:strCache>
            </c:strRef>
          </c:cat>
          <c:val>
            <c:numRef>
              <c:f>'[Plots_h2^0C2_MOR.xlsx]Sheet1'!$D$3:$D$8</c:f>
              <c:numCache>
                <c:formatCode>General</c:formatCode>
                <c:ptCount val="6"/>
                <c:pt idx="0" formatCode="0.00">
                  <c:v>0.08</c:v>
                </c:pt>
                <c:pt idx="3" formatCode="0.00">
                  <c:v>0.12</c:v>
                </c:pt>
                <c:pt idx="4" formatCode="0.00">
                  <c:v>0</c:v>
                </c:pt>
                <c:pt idx="5" formatCode="0.00">
                  <c:v>0.02</c:v>
                </c:pt>
              </c:numCache>
            </c:numRef>
          </c:val>
          <c:extLst>
            <c:ext xmlns:c16="http://schemas.microsoft.com/office/drawing/2014/chart" uri="{C3380CC4-5D6E-409C-BE32-E72D297353CC}">
              <c16:uniqueId val="{00000001-3F2A-4320-B1CB-D1398CD78B92}"/>
            </c:ext>
          </c:extLst>
        </c:ser>
        <c:ser>
          <c:idx val="2"/>
          <c:order val="2"/>
          <c:tx>
            <c:strRef>
              <c:f>'[Plots_h2^0C2_MOR.xlsx]Sheet1'!$F$2</c:f>
              <c:strCache>
                <c:ptCount val="1"/>
                <c:pt idx="0">
                  <c:v>Finisher h2 </c:v>
                </c:pt>
              </c:strCache>
            </c:strRef>
          </c:tx>
          <c:spPr>
            <a:solidFill>
              <a:srgbClr val="C00000">
                <a:alpha val="75000"/>
              </a:srgbClr>
            </a:solidFill>
            <a:ln>
              <a:noFill/>
            </a:ln>
            <a:effectLst/>
          </c:spPr>
          <c:invertIfNegative val="0"/>
          <c:errBars>
            <c:errBarType val="both"/>
            <c:errValType val="cust"/>
            <c:noEndCap val="0"/>
            <c:plus>
              <c:numRef>
                <c:f>'[Plots_h2^0C2_MOR.xlsx]Sheet1'!$G$3:$G$8</c:f>
                <c:numCache>
                  <c:formatCode>General</c:formatCode>
                  <c:ptCount val="6"/>
                  <c:pt idx="0">
                    <c:v>0</c:v>
                  </c:pt>
                  <c:pt idx="1">
                    <c:v>0</c:v>
                  </c:pt>
                  <c:pt idx="2">
                    <c:v>0.09</c:v>
                  </c:pt>
                  <c:pt idx="3">
                    <c:v>0.72</c:v>
                  </c:pt>
                  <c:pt idx="4">
                    <c:v>7.0000000000000007E-2</c:v>
                  </c:pt>
                  <c:pt idx="5">
                    <c:v>0.04</c:v>
                  </c:pt>
                </c:numCache>
              </c:numRef>
            </c:plus>
            <c:minus>
              <c:numRef>
                <c:f>'[Plots_h2^0C2_MOR.xlsx]Sheet1'!$G$3:$G$8</c:f>
                <c:numCache>
                  <c:formatCode>General</c:formatCode>
                  <c:ptCount val="6"/>
                  <c:pt idx="0">
                    <c:v>0</c:v>
                  </c:pt>
                  <c:pt idx="1">
                    <c:v>0</c:v>
                  </c:pt>
                  <c:pt idx="2">
                    <c:v>0.09</c:v>
                  </c:pt>
                  <c:pt idx="3">
                    <c:v>0.72</c:v>
                  </c:pt>
                  <c:pt idx="4">
                    <c:v>7.0000000000000007E-2</c:v>
                  </c:pt>
                  <c:pt idx="5">
                    <c:v>0.04</c:v>
                  </c:pt>
                </c:numCache>
              </c:numRef>
            </c:minus>
            <c:spPr>
              <a:noFill/>
              <a:ln w="9525" cap="flat" cmpd="sng" algn="ctr">
                <a:solidFill>
                  <a:schemeClr val="tx1">
                    <a:lumMod val="65000"/>
                    <a:lumOff val="35000"/>
                  </a:schemeClr>
                </a:solidFill>
                <a:round/>
              </a:ln>
              <a:effectLst/>
            </c:spPr>
          </c:errBars>
          <c:cat>
            <c:strRef>
              <c:f>'[Plots_h2^0C2_MOR.xlsx]Sheet1'!$A$3:$A$8</c:f>
              <c:strCache>
                <c:ptCount val="6"/>
                <c:pt idx="0">
                  <c:v>ME</c:v>
                </c:pt>
                <c:pt idx="1">
                  <c:v>OT</c:v>
                </c:pt>
                <c:pt idx="2">
                  <c:v>RD</c:v>
                </c:pt>
                <c:pt idx="3">
                  <c:v>SC</c:v>
                </c:pt>
                <c:pt idx="4">
                  <c:v>UNTH</c:v>
                </c:pt>
                <c:pt idx="5">
                  <c:v>Overall</c:v>
                </c:pt>
              </c:strCache>
            </c:strRef>
          </c:cat>
          <c:val>
            <c:numRef>
              <c:f>'[Plots_h2^0C2_MOR.xlsx]Sheet1'!$F$3:$F$8</c:f>
              <c:numCache>
                <c:formatCode>0.00</c:formatCode>
                <c:ptCount val="6"/>
                <c:pt idx="0">
                  <c:v>0</c:v>
                </c:pt>
                <c:pt idx="1">
                  <c:v>0</c:v>
                </c:pt>
                <c:pt idx="2">
                  <c:v>0.18</c:v>
                </c:pt>
                <c:pt idx="3">
                  <c:v>0.03</c:v>
                </c:pt>
                <c:pt idx="4">
                  <c:v>0.06</c:v>
                </c:pt>
                <c:pt idx="5">
                  <c:v>7.0000000000000007E-2</c:v>
                </c:pt>
              </c:numCache>
            </c:numRef>
          </c:val>
          <c:extLst>
            <c:ext xmlns:c16="http://schemas.microsoft.com/office/drawing/2014/chart" uri="{C3380CC4-5D6E-409C-BE32-E72D297353CC}">
              <c16:uniqueId val="{00000002-3F2A-4320-B1CB-D1398CD78B92}"/>
            </c:ext>
          </c:extLst>
        </c:ser>
        <c:ser>
          <c:idx val="3"/>
          <c:order val="3"/>
          <c:tx>
            <c:strRef>
              <c:f>'[Plots_h2^0C2_MOR.xlsx]Sheet1'!$H$2</c:f>
              <c:strCache>
                <c:ptCount val="1"/>
                <c:pt idx="0">
                  <c:v>Finisher c2 </c:v>
                </c:pt>
              </c:strCache>
            </c:strRef>
          </c:tx>
          <c:spPr>
            <a:pattFill prst="pct30">
              <a:fgClr>
                <a:srgbClr val="C00000"/>
              </a:fgClr>
              <a:bgClr>
                <a:schemeClr val="bg1"/>
              </a:bgClr>
            </a:pattFill>
            <a:ln>
              <a:noFill/>
            </a:ln>
            <a:effectLst/>
          </c:spPr>
          <c:invertIfNegative val="0"/>
          <c:cat>
            <c:strRef>
              <c:f>'[Plots_h2^0C2_MOR.xlsx]Sheet1'!$A$3:$A$8</c:f>
              <c:strCache>
                <c:ptCount val="6"/>
                <c:pt idx="0">
                  <c:v>ME</c:v>
                </c:pt>
                <c:pt idx="1">
                  <c:v>OT</c:v>
                </c:pt>
                <c:pt idx="2">
                  <c:v>RD</c:v>
                </c:pt>
                <c:pt idx="3">
                  <c:v>SC</c:v>
                </c:pt>
                <c:pt idx="4">
                  <c:v>UNTH</c:v>
                </c:pt>
                <c:pt idx="5">
                  <c:v>Overall</c:v>
                </c:pt>
              </c:strCache>
            </c:strRef>
          </c:cat>
          <c:val>
            <c:numRef>
              <c:f>'[Plots_h2^0C2_MOR.xlsx]Sheet1'!$H$3:$H$8</c:f>
              <c:numCache>
                <c:formatCode>General</c:formatCode>
                <c:ptCount val="6"/>
              </c:numCache>
            </c:numRef>
          </c:val>
          <c:extLst>
            <c:ext xmlns:c16="http://schemas.microsoft.com/office/drawing/2014/chart" uri="{C3380CC4-5D6E-409C-BE32-E72D297353CC}">
              <c16:uniqueId val="{00000003-3F2A-4320-B1CB-D1398CD78B92}"/>
            </c:ext>
          </c:extLst>
        </c:ser>
        <c:dLbls>
          <c:showLegendKey val="0"/>
          <c:showVal val="0"/>
          <c:showCatName val="0"/>
          <c:showSerName val="0"/>
          <c:showPercent val="0"/>
          <c:showBubbleSize val="0"/>
        </c:dLbls>
        <c:gapWidth val="40"/>
        <c:overlap val="-27"/>
        <c:axId val="260855183"/>
        <c:axId val="260855663"/>
      </c:barChart>
      <c:catAx>
        <c:axId val="260855183"/>
        <c:scaling>
          <c:orientation val="minMax"/>
        </c:scaling>
        <c:delete val="0"/>
        <c:axPos val="b"/>
        <c:numFmt formatCode="General" sourceLinked="1"/>
        <c:majorTickMark val="none"/>
        <c:minorTickMark val="none"/>
        <c:tickLblPos val="nextTo"/>
        <c:spPr>
          <a:noFill/>
          <a:ln w="9525" cap="flat" cmpd="sng" algn="ctr">
            <a:solidFill>
              <a:schemeClr val="bg2">
                <a:lumMod val="75000"/>
              </a:schemeClr>
            </a:solidFill>
            <a:round/>
          </a:ln>
          <a:effectLst/>
        </c:spPr>
        <c:txPr>
          <a:bodyPr rot="-60000000" spcFirstLastPara="1" vertOverflow="ellipsis" vert="horz" wrap="square" anchor="ctr" anchorCtr="1"/>
          <a:lstStyle/>
          <a:p>
            <a:pPr>
              <a:defRPr sz="3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60855663"/>
        <c:crosses val="autoZero"/>
        <c:auto val="1"/>
        <c:lblAlgn val="ctr"/>
        <c:lblOffset val="100"/>
        <c:noMultiLvlLbl val="0"/>
      </c:catAx>
      <c:valAx>
        <c:axId val="260855663"/>
        <c:scaling>
          <c:orientation val="minMax"/>
          <c:max val="0.3"/>
          <c:min val="0"/>
        </c:scaling>
        <c:delete val="0"/>
        <c:axPos val="l"/>
        <c:title>
          <c:tx>
            <c:rich>
              <a:bodyPr rot="-540000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r>
                  <a:rPr lang="en-US" sz="3200" b="1" i="0" u="none" strike="noStrike" kern="1200" baseline="0" dirty="0">
                    <a:solidFill>
                      <a:sysClr val="windowText" lastClr="000000"/>
                    </a:solidFill>
                    <a:latin typeface="Arial" panose="020B0604020202020204" pitchFamily="34" charset="0"/>
                    <a:cs typeface="Arial" panose="020B0604020202020204" pitchFamily="34" charset="0"/>
                  </a:rPr>
                  <a:t>Heritability / litter effects </a:t>
                </a:r>
              </a:p>
            </c:rich>
          </c:tx>
          <c:layout>
            <c:manualLayout>
              <c:xMode val="edge"/>
              <c:yMode val="edge"/>
              <c:x val="1.3841898167398338E-3"/>
              <c:y val="0.14650139435695539"/>
            </c:manualLayout>
          </c:layout>
          <c:overlay val="0"/>
          <c:spPr>
            <a:noFill/>
            <a:ln>
              <a:noFill/>
            </a:ln>
            <a:effectLst/>
          </c:spPr>
          <c:txPr>
            <a:bodyPr rot="-540000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out"/>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28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60855183"/>
        <c:crosses val="autoZero"/>
        <c:crossBetween val="between"/>
        <c:majorUnit val="0.1"/>
      </c:valAx>
      <c:spPr>
        <a:no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rgbClr val="808080">
          <a:lumMod val="75000"/>
        </a:srgbClr>
      </a:solidFill>
      <a:round/>
    </a:ln>
    <a:effectLst/>
  </c:spPr>
  <c:txPr>
    <a:bodyPr/>
    <a:lstStyle/>
    <a:p>
      <a:pPr>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0552273834425"/>
          <c:y val="9.4124609176614124E-2"/>
          <c:w val="0.86424178847104227"/>
          <c:h val="0.86699424920022494"/>
        </c:manualLayout>
      </c:layout>
      <c:barChart>
        <c:barDir val="col"/>
        <c:grouping val="clustered"/>
        <c:varyColors val="0"/>
        <c:ser>
          <c:idx val="0"/>
          <c:order val="0"/>
          <c:tx>
            <c:strRef>
              <c:f>Sheet1!$B$2</c:f>
              <c:strCache>
                <c:ptCount val="1"/>
                <c:pt idx="0">
                  <c:v>cNursery h2 </c:v>
                </c:pt>
              </c:strCache>
            </c:strRef>
          </c:tx>
          <c:spPr>
            <a:solidFill>
              <a:srgbClr val="0A76A5"/>
            </a:solidFill>
            <a:ln>
              <a:noFill/>
            </a:ln>
            <a:effectLst/>
          </c:spPr>
          <c:invertIfNegative val="0"/>
          <c:errBars>
            <c:errBarType val="both"/>
            <c:errValType val="cust"/>
            <c:noEndCap val="0"/>
            <c:plus>
              <c:numRef>
                <c:f>Sheet1!$C$3:$C$8</c:f>
                <c:numCache>
                  <c:formatCode>General</c:formatCode>
                  <c:ptCount val="6"/>
                  <c:pt idx="1">
                    <c:v>0.02</c:v>
                  </c:pt>
                  <c:pt idx="2">
                    <c:v>0.03</c:v>
                  </c:pt>
                  <c:pt idx="3">
                    <c:v>0.02</c:v>
                  </c:pt>
                  <c:pt idx="4">
                    <c:v>0.02</c:v>
                  </c:pt>
                  <c:pt idx="5">
                    <c:v>0.03</c:v>
                  </c:pt>
                </c:numCache>
              </c:numRef>
            </c:plus>
            <c:minus>
              <c:numRef>
                <c:f>Sheet1!$C$3:$C$8</c:f>
                <c:numCache>
                  <c:formatCode>General</c:formatCode>
                  <c:ptCount val="6"/>
                  <c:pt idx="1">
                    <c:v>0.02</c:v>
                  </c:pt>
                  <c:pt idx="2">
                    <c:v>0.03</c:v>
                  </c:pt>
                  <c:pt idx="3">
                    <c:v>0.02</c:v>
                  </c:pt>
                  <c:pt idx="4">
                    <c:v>0.02</c:v>
                  </c:pt>
                  <c:pt idx="5">
                    <c:v>0.03</c:v>
                  </c:pt>
                </c:numCache>
              </c:numRef>
            </c:minus>
            <c:spPr>
              <a:noFill/>
              <a:ln w="9525" cap="flat" cmpd="sng" algn="ctr">
                <a:solidFill>
                  <a:schemeClr val="tx1">
                    <a:lumMod val="65000"/>
                    <a:lumOff val="35000"/>
                  </a:schemeClr>
                </a:solidFill>
                <a:round/>
              </a:ln>
              <a:effectLst/>
            </c:spPr>
          </c:errBars>
          <c:cat>
            <c:strRef>
              <c:f>Sheet1!$A$3:$A$8</c:f>
              <c:strCache>
                <c:ptCount val="6"/>
                <c:pt idx="0">
                  <c:v>ME</c:v>
                </c:pt>
                <c:pt idx="1">
                  <c:v>OT</c:v>
                </c:pt>
                <c:pt idx="2">
                  <c:v>RD</c:v>
                </c:pt>
                <c:pt idx="3">
                  <c:v>SC</c:v>
                </c:pt>
                <c:pt idx="4">
                  <c:v>UNTH</c:v>
                </c:pt>
                <c:pt idx="5">
                  <c:v>Overall</c:v>
                </c:pt>
              </c:strCache>
            </c:strRef>
          </c:cat>
          <c:val>
            <c:numRef>
              <c:f>Sheet1!$B$3:$B$8</c:f>
              <c:numCache>
                <c:formatCode>0.00</c:formatCode>
                <c:ptCount val="6"/>
                <c:pt idx="1">
                  <c:v>0.05</c:v>
                </c:pt>
                <c:pt idx="2">
                  <c:v>0.14000000000000001</c:v>
                </c:pt>
                <c:pt idx="3">
                  <c:v>0.03</c:v>
                </c:pt>
                <c:pt idx="4">
                  <c:v>0</c:v>
                </c:pt>
                <c:pt idx="5">
                  <c:v>0.11</c:v>
                </c:pt>
              </c:numCache>
            </c:numRef>
          </c:val>
          <c:extLst>
            <c:ext xmlns:c16="http://schemas.microsoft.com/office/drawing/2014/chart" uri="{C3380CC4-5D6E-409C-BE32-E72D297353CC}">
              <c16:uniqueId val="{00000000-B123-4CDC-9169-20A39F902AA6}"/>
            </c:ext>
          </c:extLst>
        </c:ser>
        <c:ser>
          <c:idx val="1"/>
          <c:order val="1"/>
          <c:tx>
            <c:strRef>
              <c:f>Sheet1!$D$2</c:f>
              <c:strCache>
                <c:ptCount val="1"/>
                <c:pt idx="0">
                  <c:v>cNursery c2 </c:v>
                </c:pt>
              </c:strCache>
            </c:strRef>
          </c:tx>
          <c:spPr>
            <a:pattFill prst="pct30">
              <a:fgClr>
                <a:srgbClr val="0070C0"/>
              </a:fgClr>
              <a:bgClr>
                <a:sysClr val="window" lastClr="FFFFFF"/>
              </a:bgClr>
            </a:pattFill>
            <a:ln>
              <a:noFill/>
            </a:ln>
            <a:effectLst/>
          </c:spPr>
          <c:invertIfNegative val="0"/>
          <c:errBars>
            <c:errBarType val="both"/>
            <c:errValType val="cust"/>
            <c:noEndCap val="0"/>
            <c:plus>
              <c:numRef>
                <c:f>Sheet1!$E$3:$E$8</c:f>
                <c:numCache>
                  <c:formatCode>General</c:formatCode>
                  <c:ptCount val="6"/>
                  <c:pt idx="2">
                    <c:v>0.02</c:v>
                  </c:pt>
                  <c:pt idx="3">
                    <c:v>0.02</c:v>
                  </c:pt>
                  <c:pt idx="5">
                    <c:v>0.02</c:v>
                  </c:pt>
                </c:numCache>
              </c:numRef>
            </c:plus>
            <c:minus>
              <c:numRef>
                <c:f>Sheet1!$E$3:$E$8</c:f>
                <c:numCache>
                  <c:formatCode>General</c:formatCode>
                  <c:ptCount val="6"/>
                  <c:pt idx="2">
                    <c:v>0.02</c:v>
                  </c:pt>
                  <c:pt idx="3">
                    <c:v>0.02</c:v>
                  </c:pt>
                  <c:pt idx="5">
                    <c:v>0.02</c:v>
                  </c:pt>
                </c:numCache>
              </c:numRef>
            </c:minus>
            <c:spPr>
              <a:noFill/>
              <a:ln w="9525" cap="flat" cmpd="sng" algn="ctr">
                <a:solidFill>
                  <a:schemeClr val="tx1">
                    <a:lumMod val="65000"/>
                    <a:lumOff val="35000"/>
                  </a:schemeClr>
                </a:solidFill>
                <a:round/>
              </a:ln>
              <a:effectLst/>
            </c:spPr>
          </c:errBars>
          <c:cat>
            <c:strRef>
              <c:f>Sheet1!$A$3:$A$8</c:f>
              <c:strCache>
                <c:ptCount val="6"/>
                <c:pt idx="0">
                  <c:v>ME</c:v>
                </c:pt>
                <c:pt idx="1">
                  <c:v>OT</c:v>
                </c:pt>
                <c:pt idx="2">
                  <c:v>RD</c:v>
                </c:pt>
                <c:pt idx="3">
                  <c:v>SC</c:v>
                </c:pt>
                <c:pt idx="4">
                  <c:v>UNTH</c:v>
                </c:pt>
                <c:pt idx="5">
                  <c:v>Overall</c:v>
                </c:pt>
              </c:strCache>
            </c:strRef>
          </c:cat>
          <c:val>
            <c:numRef>
              <c:f>Sheet1!$D$3:$D$8</c:f>
              <c:numCache>
                <c:formatCode>General</c:formatCode>
                <c:ptCount val="6"/>
                <c:pt idx="2" formatCode="0.00">
                  <c:v>0.04</c:v>
                </c:pt>
                <c:pt idx="3" formatCode="0.00">
                  <c:v>0.04</c:v>
                </c:pt>
                <c:pt idx="5" formatCode="0.00">
                  <c:v>0.01</c:v>
                </c:pt>
              </c:numCache>
            </c:numRef>
          </c:val>
          <c:extLst>
            <c:ext xmlns:c16="http://schemas.microsoft.com/office/drawing/2014/chart" uri="{C3380CC4-5D6E-409C-BE32-E72D297353CC}">
              <c16:uniqueId val="{00000001-B123-4CDC-9169-20A39F902AA6}"/>
            </c:ext>
          </c:extLst>
        </c:ser>
        <c:ser>
          <c:idx val="2"/>
          <c:order val="2"/>
          <c:tx>
            <c:strRef>
              <c:f>Sheet1!$F$2</c:f>
              <c:strCache>
                <c:ptCount val="1"/>
                <c:pt idx="0">
                  <c:v>Finisher h2 </c:v>
                </c:pt>
              </c:strCache>
            </c:strRef>
          </c:tx>
          <c:spPr>
            <a:solidFill>
              <a:srgbClr val="C00000">
                <a:alpha val="75000"/>
              </a:srgbClr>
            </a:solidFill>
            <a:ln>
              <a:noFill/>
            </a:ln>
            <a:effectLst/>
          </c:spPr>
          <c:invertIfNegative val="0"/>
          <c:errBars>
            <c:errBarType val="both"/>
            <c:errValType val="cust"/>
            <c:noEndCap val="0"/>
            <c:plus>
              <c:numRef>
                <c:f>Sheet1!$G$3:$G$8</c:f>
                <c:numCache>
                  <c:formatCode>General</c:formatCode>
                  <c:ptCount val="6"/>
                  <c:pt idx="1">
                    <c:v>0.03</c:v>
                  </c:pt>
                  <c:pt idx="2">
                    <c:v>0.03</c:v>
                  </c:pt>
                  <c:pt idx="3">
                    <c:v>0.03</c:v>
                  </c:pt>
                  <c:pt idx="4">
                    <c:v>0</c:v>
                  </c:pt>
                  <c:pt idx="5">
                    <c:v>0.03</c:v>
                  </c:pt>
                </c:numCache>
              </c:numRef>
            </c:plus>
            <c:minus>
              <c:numRef>
                <c:f>Sheet1!$G$3:$G$8</c:f>
                <c:numCache>
                  <c:formatCode>General</c:formatCode>
                  <c:ptCount val="6"/>
                  <c:pt idx="1">
                    <c:v>0.03</c:v>
                  </c:pt>
                  <c:pt idx="2">
                    <c:v>0.03</c:v>
                  </c:pt>
                  <c:pt idx="3">
                    <c:v>0.03</c:v>
                  </c:pt>
                  <c:pt idx="4">
                    <c:v>0</c:v>
                  </c:pt>
                  <c:pt idx="5">
                    <c:v>0.03</c:v>
                  </c:pt>
                </c:numCache>
              </c:numRef>
            </c:minus>
            <c:spPr>
              <a:noFill/>
              <a:ln w="9525" cap="flat" cmpd="sng" algn="ctr">
                <a:solidFill>
                  <a:schemeClr val="tx1">
                    <a:lumMod val="65000"/>
                    <a:lumOff val="35000"/>
                  </a:schemeClr>
                </a:solidFill>
                <a:round/>
              </a:ln>
              <a:effectLst/>
            </c:spPr>
          </c:errBars>
          <c:cat>
            <c:strRef>
              <c:f>Sheet1!$A$3:$A$8</c:f>
              <c:strCache>
                <c:ptCount val="6"/>
                <c:pt idx="0">
                  <c:v>ME</c:v>
                </c:pt>
                <c:pt idx="1">
                  <c:v>OT</c:v>
                </c:pt>
                <c:pt idx="2">
                  <c:v>RD</c:v>
                </c:pt>
                <c:pt idx="3">
                  <c:v>SC</c:v>
                </c:pt>
                <c:pt idx="4">
                  <c:v>UNTH</c:v>
                </c:pt>
                <c:pt idx="5">
                  <c:v>Overall</c:v>
                </c:pt>
              </c:strCache>
            </c:strRef>
          </c:cat>
          <c:val>
            <c:numRef>
              <c:f>Sheet1!$F$3:$F$8</c:f>
              <c:numCache>
                <c:formatCode>0.00</c:formatCode>
                <c:ptCount val="6"/>
                <c:pt idx="1">
                  <c:v>0.08</c:v>
                </c:pt>
                <c:pt idx="2">
                  <c:v>7.0000000000000007E-2</c:v>
                </c:pt>
                <c:pt idx="3">
                  <c:v>0.03</c:v>
                </c:pt>
                <c:pt idx="4">
                  <c:v>0</c:v>
                </c:pt>
                <c:pt idx="5">
                  <c:v>0.05</c:v>
                </c:pt>
              </c:numCache>
            </c:numRef>
          </c:val>
          <c:extLst>
            <c:ext xmlns:c16="http://schemas.microsoft.com/office/drawing/2014/chart" uri="{C3380CC4-5D6E-409C-BE32-E72D297353CC}">
              <c16:uniqueId val="{00000002-B123-4CDC-9169-20A39F902AA6}"/>
            </c:ext>
          </c:extLst>
        </c:ser>
        <c:ser>
          <c:idx val="3"/>
          <c:order val="3"/>
          <c:tx>
            <c:strRef>
              <c:f>Sheet1!$H$2</c:f>
              <c:strCache>
                <c:ptCount val="1"/>
                <c:pt idx="0">
                  <c:v>Finisher c2 </c:v>
                </c:pt>
              </c:strCache>
            </c:strRef>
          </c:tx>
          <c:spPr>
            <a:pattFill prst="pct30">
              <a:fgClr>
                <a:srgbClr val="C00000"/>
              </a:fgClr>
              <a:bgClr>
                <a:schemeClr val="bg1"/>
              </a:bgClr>
            </a:pattFill>
            <a:ln>
              <a:noFill/>
            </a:ln>
            <a:effectLst/>
          </c:spPr>
          <c:invertIfNegative val="0"/>
          <c:errBars>
            <c:errBarType val="both"/>
            <c:errValType val="cust"/>
            <c:noEndCap val="0"/>
            <c:plus>
              <c:numRef>
                <c:f>Sheet1!$I$3:$I$8</c:f>
                <c:numCache>
                  <c:formatCode>General</c:formatCode>
                  <c:ptCount val="6"/>
                  <c:pt idx="2">
                    <c:v>0.02</c:v>
                  </c:pt>
                  <c:pt idx="3">
                    <c:v>0.02</c:v>
                  </c:pt>
                  <c:pt idx="4">
                    <c:v>0.02</c:v>
                  </c:pt>
                  <c:pt idx="5">
                    <c:v>0.02</c:v>
                  </c:pt>
                </c:numCache>
              </c:numRef>
            </c:plus>
            <c:minus>
              <c:numRef>
                <c:f>Sheet1!$I$3:$I$8</c:f>
                <c:numCache>
                  <c:formatCode>General</c:formatCode>
                  <c:ptCount val="6"/>
                  <c:pt idx="2">
                    <c:v>0.02</c:v>
                  </c:pt>
                  <c:pt idx="3">
                    <c:v>0.02</c:v>
                  </c:pt>
                  <c:pt idx="4">
                    <c:v>0.02</c:v>
                  </c:pt>
                  <c:pt idx="5">
                    <c:v>0.02</c:v>
                  </c:pt>
                </c:numCache>
              </c:numRef>
            </c:minus>
            <c:spPr>
              <a:noFill/>
              <a:ln w="9525" cap="flat" cmpd="sng" algn="ctr">
                <a:solidFill>
                  <a:schemeClr val="tx1">
                    <a:lumMod val="65000"/>
                    <a:lumOff val="35000"/>
                  </a:schemeClr>
                </a:solidFill>
                <a:round/>
              </a:ln>
              <a:effectLst/>
            </c:spPr>
          </c:errBars>
          <c:cat>
            <c:strRef>
              <c:f>Sheet1!$A$3:$A$8</c:f>
              <c:strCache>
                <c:ptCount val="6"/>
                <c:pt idx="0">
                  <c:v>ME</c:v>
                </c:pt>
                <c:pt idx="1">
                  <c:v>OT</c:v>
                </c:pt>
                <c:pt idx="2">
                  <c:v>RD</c:v>
                </c:pt>
                <c:pt idx="3">
                  <c:v>SC</c:v>
                </c:pt>
                <c:pt idx="4">
                  <c:v>UNTH</c:v>
                </c:pt>
                <c:pt idx="5">
                  <c:v>Overall</c:v>
                </c:pt>
              </c:strCache>
            </c:strRef>
          </c:cat>
          <c:val>
            <c:numRef>
              <c:f>Sheet1!$H$3:$H$8</c:f>
              <c:numCache>
                <c:formatCode>General</c:formatCode>
                <c:ptCount val="6"/>
                <c:pt idx="2" formatCode="0.00">
                  <c:v>0.02</c:v>
                </c:pt>
                <c:pt idx="3" formatCode="0.00">
                  <c:v>0</c:v>
                </c:pt>
                <c:pt idx="4" formatCode="0.00">
                  <c:v>0.03</c:v>
                </c:pt>
                <c:pt idx="5" formatCode="0.00">
                  <c:v>0.04</c:v>
                </c:pt>
              </c:numCache>
            </c:numRef>
          </c:val>
          <c:extLst>
            <c:ext xmlns:c16="http://schemas.microsoft.com/office/drawing/2014/chart" uri="{C3380CC4-5D6E-409C-BE32-E72D297353CC}">
              <c16:uniqueId val="{00000003-B123-4CDC-9169-20A39F902AA6}"/>
            </c:ext>
          </c:extLst>
        </c:ser>
        <c:dLbls>
          <c:showLegendKey val="0"/>
          <c:showVal val="0"/>
          <c:showCatName val="0"/>
          <c:showSerName val="0"/>
          <c:showPercent val="0"/>
          <c:showBubbleSize val="0"/>
        </c:dLbls>
        <c:gapWidth val="50"/>
        <c:overlap val="-27"/>
        <c:axId val="76093663"/>
        <c:axId val="76092703"/>
      </c:barChart>
      <c:catAx>
        <c:axId val="76093663"/>
        <c:scaling>
          <c:orientation val="minMax"/>
        </c:scaling>
        <c:delete val="0"/>
        <c:axPos val="b"/>
        <c:numFmt formatCode="General" sourceLinked="1"/>
        <c:majorTickMark val="none"/>
        <c:minorTickMark val="none"/>
        <c:tickLblPos val="none"/>
        <c:spPr>
          <a:noFill/>
          <a:ln w="9525" cap="flat" cmpd="sng" algn="ctr">
            <a:solidFill>
              <a:schemeClr val="bg2">
                <a:lumMod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76092703"/>
        <c:crosses val="autoZero"/>
        <c:auto val="1"/>
        <c:lblAlgn val="ctr"/>
        <c:lblOffset val="100"/>
        <c:noMultiLvlLbl val="0"/>
      </c:catAx>
      <c:valAx>
        <c:axId val="76092703"/>
        <c:scaling>
          <c:orientation val="minMax"/>
          <c:max val="0.3"/>
          <c:min val="0"/>
        </c:scaling>
        <c:delete val="0"/>
        <c:axPos val="l"/>
        <c:title>
          <c:tx>
            <c:rich>
              <a:bodyPr rot="-540000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r>
                  <a:rPr lang="en-US" sz="3200" b="1" i="0" u="none" strike="noStrike" kern="1200" baseline="0" dirty="0">
                    <a:solidFill>
                      <a:sysClr val="windowText" lastClr="000000"/>
                    </a:solidFill>
                    <a:latin typeface="Arial" panose="020B0604020202020204" pitchFamily="34" charset="0"/>
                    <a:cs typeface="Arial" panose="020B0604020202020204" pitchFamily="34" charset="0"/>
                  </a:rPr>
                  <a:t>Heritability / litter effects </a:t>
                </a:r>
              </a:p>
            </c:rich>
          </c:tx>
          <c:layout>
            <c:manualLayout>
              <c:xMode val="edge"/>
              <c:yMode val="edge"/>
              <c:x val="3.4136661905588648E-3"/>
              <c:y val="0.14077785042593932"/>
            </c:manualLayout>
          </c:layout>
          <c:overlay val="0"/>
          <c:spPr>
            <a:noFill/>
            <a:ln>
              <a:noFill/>
            </a:ln>
            <a:effectLst/>
          </c:spPr>
          <c:txPr>
            <a:bodyPr rot="-540000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out"/>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28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76093663"/>
        <c:crosses val="autoZero"/>
        <c:crossBetween val="between"/>
        <c:minorUnit val="0.1"/>
      </c:valAx>
      <c:spPr>
        <a:noFill/>
        <a:ln>
          <a:solidFill>
            <a:schemeClr val="bg2">
              <a:lumMod val="75000"/>
            </a:schemeClr>
          </a:solidFill>
        </a:ln>
        <a:effectLst/>
      </c:spPr>
    </c:plotArea>
    <c:legend>
      <c:legendPos val="r"/>
      <c:layout>
        <c:manualLayout>
          <c:xMode val="edge"/>
          <c:yMode val="edge"/>
          <c:x val="0.22057195428392465"/>
          <c:y val="0.13300176806123856"/>
          <c:w val="0.73774633176896398"/>
          <c:h val="0.20083941427601976"/>
        </c:manualLayout>
      </c:layout>
      <c:overlay val="0"/>
      <c:spPr>
        <a:solidFill>
          <a:srgbClr val="FFFFFF"/>
        </a:solidFill>
        <a:ln>
          <a:noFill/>
        </a:ln>
        <a:effectLst/>
      </c:spPr>
      <c:txPr>
        <a:bodyPr rot="0" spcFirstLastPara="1" vertOverflow="ellipsis" vert="horz" wrap="square" anchor="ctr" anchorCtr="1"/>
        <a:lstStyle/>
        <a:p>
          <a:pPr>
            <a:defRPr sz="4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rgbClr val="808080">
          <a:lumMod val="75000"/>
        </a:srgbClr>
      </a:solidFill>
      <a:round/>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3600" b="0" i="0" u="none" strike="noStrike" kern="1200" spc="0" baseline="0">
                <a:solidFill>
                  <a:sysClr val="windowText" lastClr="000000"/>
                </a:solidFill>
                <a:latin typeface="+mn-lt"/>
                <a:ea typeface="+mn-ea"/>
                <a:cs typeface="+mn-cs"/>
              </a:defRPr>
            </a:pPr>
            <a:r>
              <a:rPr lang="en-US" sz="3600" b="1" dirty="0">
                <a:solidFill>
                  <a:sysClr val="windowText" lastClr="000000"/>
                </a:solidFill>
                <a:latin typeface="Arial" panose="020B0604020202020204" pitchFamily="34" charset="0"/>
                <a:cs typeface="Arial" panose="020B0604020202020204" pitchFamily="34" charset="0"/>
              </a:rPr>
              <a:t>Incidence of Mortalities</a:t>
            </a:r>
          </a:p>
        </c:rich>
      </c:tx>
      <c:layout>
        <c:manualLayout>
          <c:xMode val="edge"/>
          <c:yMode val="edge"/>
          <c:x val="0.34960077477115137"/>
          <c:y val="1.6744734965696569E-2"/>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8.4578131699543244E-2"/>
          <c:y val="0.10755748874479097"/>
          <c:w val="0.9067016498999948"/>
          <c:h val="0.78767444111958629"/>
        </c:manualLayout>
      </c:layout>
      <c:barChart>
        <c:barDir val="col"/>
        <c:grouping val="clustered"/>
        <c:varyColors val="0"/>
        <c:ser>
          <c:idx val="0"/>
          <c:order val="0"/>
          <c:tx>
            <c:strRef>
              <c:f>'[combinedPlotsMor^0Trt_NSIF.xlsx]Sheet1'!$D$2</c:f>
              <c:strCache>
                <c:ptCount val="1"/>
                <c:pt idx="0">
                  <c:v>%cNurMOR</c:v>
                </c:pt>
              </c:strCache>
            </c:strRef>
          </c:tx>
          <c:spPr>
            <a:solidFill>
              <a:srgbClr val="0070C0"/>
            </a:solidFill>
            <a:ln>
              <a:noFill/>
            </a:ln>
            <a:effectLst/>
          </c:spPr>
          <c:invertIfNegative val="0"/>
          <c:cat>
            <c:strRef>
              <c:f>'[combinedPlotsMor^0Trt_NSIF.xlsx]Sheet1'!$A$3:$A$8</c:f>
              <c:strCache>
                <c:ptCount val="6"/>
                <c:pt idx="0">
                  <c:v>ME</c:v>
                </c:pt>
                <c:pt idx="1">
                  <c:v>OT</c:v>
                </c:pt>
                <c:pt idx="2">
                  <c:v>RD</c:v>
                </c:pt>
                <c:pt idx="3">
                  <c:v>SC</c:v>
                </c:pt>
                <c:pt idx="4">
                  <c:v>UNTH</c:v>
                </c:pt>
                <c:pt idx="5">
                  <c:v>Overall</c:v>
                </c:pt>
              </c:strCache>
            </c:strRef>
          </c:cat>
          <c:val>
            <c:numRef>
              <c:f>'[combinedPlotsMor^0Trt_NSIF.xlsx]Sheet1'!$D$3:$D$8</c:f>
              <c:numCache>
                <c:formatCode>0.000</c:formatCode>
                <c:ptCount val="6"/>
                <c:pt idx="0">
                  <c:v>1.0012210012210012</c:v>
                </c:pt>
                <c:pt idx="1">
                  <c:v>4.884004884004884E-2</c:v>
                </c:pt>
                <c:pt idx="2">
                  <c:v>4.0781440781440779</c:v>
                </c:pt>
                <c:pt idx="3">
                  <c:v>0.53724053724053722</c:v>
                </c:pt>
                <c:pt idx="4">
                  <c:v>3.638583638583639</c:v>
                </c:pt>
                <c:pt idx="5">
                  <c:v>9.3040293040293047</c:v>
                </c:pt>
              </c:numCache>
            </c:numRef>
          </c:val>
          <c:extLst>
            <c:ext xmlns:c16="http://schemas.microsoft.com/office/drawing/2014/chart" uri="{C3380CC4-5D6E-409C-BE32-E72D297353CC}">
              <c16:uniqueId val="{00000000-1508-452A-B2A2-7A03C76B4F81}"/>
            </c:ext>
          </c:extLst>
        </c:ser>
        <c:ser>
          <c:idx val="1"/>
          <c:order val="1"/>
          <c:tx>
            <c:strRef>
              <c:f>'[combinedPlotsMor^0Trt_NSIF.xlsx]Sheet1'!$H$2</c:f>
              <c:strCache>
                <c:ptCount val="1"/>
                <c:pt idx="0">
                  <c:v>%FinMOR</c:v>
                </c:pt>
              </c:strCache>
            </c:strRef>
          </c:tx>
          <c:spPr>
            <a:solidFill>
              <a:srgbClr val="C00000">
                <a:alpha val="75000"/>
              </a:srgbClr>
            </a:solidFill>
            <a:ln>
              <a:noFill/>
            </a:ln>
            <a:effectLst/>
          </c:spPr>
          <c:invertIfNegative val="0"/>
          <c:cat>
            <c:strRef>
              <c:f>'[combinedPlotsMor^0Trt_NSIF.xlsx]Sheet1'!$A$3:$A$8</c:f>
              <c:strCache>
                <c:ptCount val="6"/>
                <c:pt idx="0">
                  <c:v>ME</c:v>
                </c:pt>
                <c:pt idx="1">
                  <c:v>OT</c:v>
                </c:pt>
                <c:pt idx="2">
                  <c:v>RD</c:v>
                </c:pt>
                <c:pt idx="3">
                  <c:v>SC</c:v>
                </c:pt>
                <c:pt idx="4">
                  <c:v>UNTH</c:v>
                </c:pt>
                <c:pt idx="5">
                  <c:v>Overall</c:v>
                </c:pt>
              </c:strCache>
            </c:strRef>
          </c:cat>
          <c:val>
            <c:numRef>
              <c:f>'[combinedPlotsMor^0Trt_NSIF.xlsx]Sheet1'!$H$3:$H$8</c:f>
              <c:numCache>
                <c:formatCode>0.000</c:formatCode>
                <c:ptCount val="6"/>
                <c:pt idx="0">
                  <c:v>0.95238095238095244</c:v>
                </c:pt>
                <c:pt idx="1">
                  <c:v>2.442002442002442E-2</c:v>
                </c:pt>
                <c:pt idx="2">
                  <c:v>2.5152625152625152</c:v>
                </c:pt>
                <c:pt idx="3">
                  <c:v>0.14652014652014653</c:v>
                </c:pt>
                <c:pt idx="4">
                  <c:v>6.1538461538461542</c:v>
                </c:pt>
                <c:pt idx="5">
                  <c:v>9.7924297924297932</c:v>
                </c:pt>
              </c:numCache>
            </c:numRef>
          </c:val>
          <c:extLst>
            <c:ext xmlns:c16="http://schemas.microsoft.com/office/drawing/2014/chart" uri="{C3380CC4-5D6E-409C-BE32-E72D297353CC}">
              <c16:uniqueId val="{00000001-1508-452A-B2A2-7A03C76B4F81}"/>
            </c:ext>
          </c:extLst>
        </c:ser>
        <c:dLbls>
          <c:showLegendKey val="0"/>
          <c:showVal val="0"/>
          <c:showCatName val="0"/>
          <c:showSerName val="0"/>
          <c:showPercent val="0"/>
          <c:showBubbleSize val="0"/>
        </c:dLbls>
        <c:gapWidth val="50"/>
        <c:overlap val="-20"/>
        <c:axId val="1024547311"/>
        <c:axId val="1024543951"/>
      </c:barChart>
      <c:catAx>
        <c:axId val="1024547311"/>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3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024543951"/>
        <c:crosses val="autoZero"/>
        <c:auto val="1"/>
        <c:lblAlgn val="ctr"/>
        <c:lblOffset val="100"/>
        <c:noMultiLvlLbl val="0"/>
      </c:catAx>
      <c:valAx>
        <c:axId val="1024543951"/>
        <c:scaling>
          <c:orientation val="minMax"/>
          <c:max val="10"/>
        </c:scaling>
        <c:delete val="0"/>
        <c:axPos val="l"/>
        <c:title>
          <c:tx>
            <c:rich>
              <a:bodyPr rot="-5400000" spcFirstLastPara="1" vertOverflow="ellipsis" vert="horz" wrap="square" anchor="ctr" anchorCtr="1"/>
              <a:lstStyle/>
              <a:p>
                <a:pPr>
                  <a:defRPr sz="32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3200" b="1" dirty="0">
                    <a:solidFill>
                      <a:sysClr val="windowText" lastClr="000000"/>
                    </a:solidFill>
                    <a:latin typeface="Arial" panose="020B0604020202020204" pitchFamily="34" charset="0"/>
                    <a:cs typeface="Arial" panose="020B0604020202020204" pitchFamily="34" charset="0"/>
                  </a:rPr>
                  <a:t>% Mortality </a:t>
                </a:r>
              </a:p>
            </c:rich>
          </c:tx>
          <c:overlay val="0"/>
          <c:spPr>
            <a:noFill/>
            <a:ln>
              <a:noFill/>
            </a:ln>
            <a:effectLst/>
          </c:spPr>
          <c:txPr>
            <a:bodyPr rot="-5400000" spcFirstLastPara="1" vertOverflow="ellipsis" vert="horz" wrap="square" anchor="ctr" anchorCtr="1"/>
            <a:lstStyle/>
            <a:p>
              <a:pPr>
                <a:defRPr sz="3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24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024547311"/>
        <c:crosses val="autoZero"/>
        <c:crossBetween val="between"/>
        <c:majorUnit val="2"/>
      </c:valAx>
      <c:spPr>
        <a:no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ysClr val="windowText" lastClr="000000"/>
      </a:solid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3600" b="0" i="0" u="none" strike="noStrike" kern="1200" spc="0" baseline="0">
                <a:solidFill>
                  <a:sysClr val="windowText" lastClr="000000"/>
                </a:solidFill>
                <a:latin typeface="+mn-lt"/>
                <a:ea typeface="+mn-ea"/>
                <a:cs typeface="+mn-cs"/>
              </a:defRPr>
            </a:pPr>
            <a:r>
              <a:rPr lang="en-US" sz="3600" b="1" i="0" u="none" strike="noStrike" kern="1200" spc="0" baseline="0" dirty="0">
                <a:solidFill>
                  <a:sysClr val="windowText" lastClr="000000"/>
                </a:solidFill>
                <a:latin typeface="Arial" panose="020B0604020202020204" pitchFamily="34" charset="0"/>
                <a:cs typeface="Arial" panose="020B0604020202020204" pitchFamily="34" charset="0"/>
              </a:rPr>
              <a:t>Average </a:t>
            </a:r>
            <a:r>
              <a:rPr lang="en-US" sz="3600" b="1" dirty="0">
                <a:solidFill>
                  <a:sysClr val="windowText" lastClr="000000"/>
                </a:solidFill>
                <a:latin typeface="Arial" panose="020B0604020202020204" pitchFamily="34" charset="0"/>
                <a:cs typeface="Arial" panose="020B0604020202020204" pitchFamily="34" charset="0"/>
              </a:rPr>
              <a:t>Treatments</a:t>
            </a:r>
            <a:r>
              <a:rPr lang="en-US" sz="3600" b="1" baseline="0" dirty="0">
                <a:solidFill>
                  <a:sysClr val="windowText" lastClr="000000"/>
                </a:solidFill>
                <a:latin typeface="Arial" panose="020B0604020202020204" pitchFamily="34" charset="0"/>
                <a:cs typeface="Arial" panose="020B0604020202020204" pitchFamily="34" charset="0"/>
              </a:rPr>
              <a:t> </a:t>
            </a:r>
            <a:r>
              <a:rPr lang="en-US" sz="3600" b="1" dirty="0">
                <a:solidFill>
                  <a:sysClr val="windowText" lastClr="000000"/>
                </a:solidFill>
                <a:latin typeface="Arial" panose="020B0604020202020204" pitchFamily="34" charset="0"/>
                <a:cs typeface="Arial" panose="020B0604020202020204" pitchFamily="34" charset="0"/>
              </a:rPr>
              <a:t>per Month </a:t>
            </a:r>
          </a:p>
        </c:rich>
      </c:tx>
      <c:layout>
        <c:manualLayout>
          <c:xMode val="edge"/>
          <c:yMode val="edge"/>
          <c:x val="0.31643344511114579"/>
          <c:y val="2.1205014069187296E-2"/>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0790735331470663"/>
          <c:y val="9.9156363793418439E-2"/>
          <c:w val="0.88337249174498345"/>
          <c:h val="0.8586850259461396"/>
        </c:manualLayout>
      </c:layout>
      <c:barChart>
        <c:barDir val="col"/>
        <c:grouping val="clustered"/>
        <c:varyColors val="0"/>
        <c:ser>
          <c:idx val="0"/>
          <c:order val="0"/>
          <c:tx>
            <c:strRef>
              <c:f>'[combinedPlotsMor^0Trt_NSIF.xlsx]Sheet1'!$D$33</c:f>
              <c:strCache>
                <c:ptCount val="1"/>
                <c:pt idx="0">
                  <c:v>cNursery </c:v>
                </c:pt>
              </c:strCache>
            </c:strRef>
          </c:tx>
          <c:spPr>
            <a:solidFill>
              <a:srgbClr val="0070C0"/>
            </a:solidFill>
            <a:ln>
              <a:noFill/>
            </a:ln>
            <a:effectLst/>
          </c:spPr>
          <c:invertIfNegative val="0"/>
          <c:errBars>
            <c:errBarType val="both"/>
            <c:errValType val="cust"/>
            <c:noEndCap val="0"/>
            <c:plus>
              <c:numRef>
                <c:f>'[combinedPlotsMor^0Trt_NSIF.xlsx]Sheet1'!$E$34:$E$39</c:f>
                <c:numCache>
                  <c:formatCode>General</c:formatCode>
                  <c:ptCount val="6"/>
                  <c:pt idx="0">
                    <c:v>5.7806335074453699E-3</c:v>
                  </c:pt>
                  <c:pt idx="1">
                    <c:v>3.5500146163537066E-3</c:v>
                  </c:pt>
                  <c:pt idx="2">
                    <c:v>1.0989671057864466E-2</c:v>
                  </c:pt>
                  <c:pt idx="3">
                    <c:v>8.8796696297959773E-3</c:v>
                  </c:pt>
                  <c:pt idx="4">
                    <c:v>5.6456081410074703E-3</c:v>
                  </c:pt>
                  <c:pt idx="5">
                    <c:v>1.6860212917353273E-2</c:v>
                  </c:pt>
                </c:numCache>
              </c:numRef>
            </c:plus>
            <c:minus>
              <c:numRef>
                <c:f>'[combinedPlotsMor^0Trt_NSIF.xlsx]Sheet1'!$E$34:$E$39</c:f>
                <c:numCache>
                  <c:formatCode>General</c:formatCode>
                  <c:ptCount val="6"/>
                  <c:pt idx="0">
                    <c:v>5.7806335074453699E-3</c:v>
                  </c:pt>
                  <c:pt idx="1">
                    <c:v>3.5500146163537066E-3</c:v>
                  </c:pt>
                  <c:pt idx="2">
                    <c:v>1.0989671057864466E-2</c:v>
                  </c:pt>
                  <c:pt idx="3">
                    <c:v>8.8796696297959773E-3</c:v>
                  </c:pt>
                  <c:pt idx="4">
                    <c:v>5.6456081410074703E-3</c:v>
                  </c:pt>
                  <c:pt idx="5">
                    <c:v>1.6860212917353273E-2</c:v>
                  </c:pt>
                </c:numCache>
              </c:numRef>
            </c:minus>
            <c:spPr>
              <a:noFill/>
              <a:ln w="9525" cap="flat" cmpd="sng" algn="ctr">
                <a:solidFill>
                  <a:schemeClr val="tx1">
                    <a:lumMod val="65000"/>
                    <a:lumOff val="35000"/>
                  </a:schemeClr>
                </a:solidFill>
                <a:round/>
              </a:ln>
              <a:effectLst/>
            </c:spPr>
          </c:errBars>
          <c:cat>
            <c:strRef>
              <c:f>'[combinedPlotsMor^0Trt_NSIF.xlsx]Sheet1'!$A$34:$A$39</c:f>
              <c:strCache>
                <c:ptCount val="6"/>
                <c:pt idx="0">
                  <c:v>ME</c:v>
                </c:pt>
                <c:pt idx="1">
                  <c:v>OT</c:v>
                </c:pt>
                <c:pt idx="2">
                  <c:v>RD</c:v>
                </c:pt>
                <c:pt idx="3">
                  <c:v>SC</c:v>
                </c:pt>
                <c:pt idx="4">
                  <c:v>UNTH</c:v>
                </c:pt>
                <c:pt idx="5">
                  <c:v>Overall</c:v>
                </c:pt>
              </c:strCache>
            </c:strRef>
          </c:cat>
          <c:val>
            <c:numRef>
              <c:f>'[combinedPlotsMor^0Trt_NSIF.xlsx]Sheet1'!$D$34:$D$39</c:f>
              <c:numCache>
                <c:formatCode>0.000</c:formatCode>
                <c:ptCount val="6"/>
                <c:pt idx="0">
                  <c:v>5.053699705411039E-2</c:v>
                </c:pt>
                <c:pt idx="1">
                  <c:v>2.8799807233676856E-2</c:v>
                </c:pt>
                <c:pt idx="2">
                  <c:v>0.4764596981507393</c:v>
                </c:pt>
                <c:pt idx="3">
                  <c:v>0.18369470242258304</c:v>
                </c:pt>
                <c:pt idx="4">
                  <c:v>7.1253784673647472E-2</c:v>
                </c:pt>
                <c:pt idx="5">
                  <c:v>0.81074498952715057</c:v>
                </c:pt>
              </c:numCache>
            </c:numRef>
          </c:val>
          <c:extLst>
            <c:ext xmlns:c16="http://schemas.microsoft.com/office/drawing/2014/chart" uri="{C3380CC4-5D6E-409C-BE32-E72D297353CC}">
              <c16:uniqueId val="{00000000-C646-4A2D-9D9C-AE789654117A}"/>
            </c:ext>
          </c:extLst>
        </c:ser>
        <c:ser>
          <c:idx val="1"/>
          <c:order val="1"/>
          <c:tx>
            <c:strRef>
              <c:f>'[combinedPlotsMor^0Trt_NSIF.xlsx]Sheet1'!$H$33</c:f>
              <c:strCache>
                <c:ptCount val="1"/>
                <c:pt idx="0">
                  <c:v>Finisher </c:v>
                </c:pt>
              </c:strCache>
            </c:strRef>
          </c:tx>
          <c:spPr>
            <a:solidFill>
              <a:srgbClr val="C00000">
                <a:alpha val="75000"/>
              </a:srgbClr>
            </a:solidFill>
            <a:ln>
              <a:noFill/>
            </a:ln>
            <a:effectLst/>
          </c:spPr>
          <c:invertIfNegative val="0"/>
          <c:errBars>
            <c:errBarType val="both"/>
            <c:errValType val="cust"/>
            <c:noEndCap val="0"/>
            <c:plus>
              <c:numRef>
                <c:f>'[combinedPlotsMor^0Trt_NSIF.xlsx]Sheet1'!$I$34:$I$39</c:f>
                <c:numCache>
                  <c:formatCode>General</c:formatCode>
                  <c:ptCount val="6"/>
                  <c:pt idx="0">
                    <c:v>5.5354883957975838E-3</c:v>
                  </c:pt>
                  <c:pt idx="1">
                    <c:v>9.651257873809772E-4</c:v>
                  </c:pt>
                  <c:pt idx="2">
                    <c:v>1.0178833025786425E-2</c:v>
                  </c:pt>
                  <c:pt idx="3">
                    <c:v>7.257939338162849E-3</c:v>
                  </c:pt>
                  <c:pt idx="4">
                    <c:v>4.308605703669947E-3</c:v>
                  </c:pt>
                  <c:pt idx="5">
                    <c:v>1.6094184015348751E-2</c:v>
                  </c:pt>
                </c:numCache>
              </c:numRef>
            </c:plus>
            <c:minus>
              <c:numRef>
                <c:f>'[combinedPlotsMor^0Trt_NSIF.xlsx]Sheet1'!$I$34:$I$39</c:f>
                <c:numCache>
                  <c:formatCode>General</c:formatCode>
                  <c:ptCount val="6"/>
                  <c:pt idx="0">
                    <c:v>5.5354883957975838E-3</c:v>
                  </c:pt>
                  <c:pt idx="1">
                    <c:v>9.651257873809772E-4</c:v>
                  </c:pt>
                  <c:pt idx="2">
                    <c:v>1.0178833025786425E-2</c:v>
                  </c:pt>
                  <c:pt idx="3">
                    <c:v>7.257939338162849E-3</c:v>
                  </c:pt>
                  <c:pt idx="4">
                    <c:v>4.308605703669947E-3</c:v>
                  </c:pt>
                  <c:pt idx="5">
                    <c:v>1.6094184015348751E-2</c:v>
                  </c:pt>
                </c:numCache>
              </c:numRef>
            </c:minus>
            <c:spPr>
              <a:noFill/>
              <a:ln w="9525" cap="flat" cmpd="sng" algn="ctr">
                <a:solidFill>
                  <a:schemeClr val="tx1">
                    <a:lumMod val="65000"/>
                    <a:lumOff val="35000"/>
                  </a:schemeClr>
                </a:solidFill>
                <a:round/>
              </a:ln>
              <a:effectLst/>
            </c:spPr>
          </c:errBars>
          <c:cat>
            <c:strRef>
              <c:f>'[combinedPlotsMor^0Trt_NSIF.xlsx]Sheet1'!$A$34:$A$39</c:f>
              <c:strCache>
                <c:ptCount val="6"/>
                <c:pt idx="0">
                  <c:v>ME</c:v>
                </c:pt>
                <c:pt idx="1">
                  <c:v>OT</c:v>
                </c:pt>
                <c:pt idx="2">
                  <c:v>RD</c:v>
                </c:pt>
                <c:pt idx="3">
                  <c:v>SC</c:v>
                </c:pt>
                <c:pt idx="4">
                  <c:v>UNTH</c:v>
                </c:pt>
                <c:pt idx="5">
                  <c:v>Overall</c:v>
                </c:pt>
              </c:strCache>
            </c:strRef>
          </c:cat>
          <c:val>
            <c:numRef>
              <c:f>'[combinedPlotsMor^0Trt_NSIF.xlsx]Sheet1'!$H$34:$H$39</c:f>
              <c:numCache>
                <c:formatCode>0.000</c:formatCode>
                <c:ptCount val="6"/>
                <c:pt idx="0">
                  <c:v>2.8931136737484087E-2</c:v>
                </c:pt>
                <c:pt idx="1">
                  <c:v>5.5620976387125119E-3</c:v>
                </c:pt>
                <c:pt idx="2">
                  <c:v>0.18695723830188243</c:v>
                </c:pt>
                <c:pt idx="3">
                  <c:v>9.9364531941906684E-2</c:v>
                </c:pt>
                <c:pt idx="4">
                  <c:v>3.7696110907890046E-2</c:v>
                </c:pt>
                <c:pt idx="5">
                  <c:v>0.3585111155368394</c:v>
                </c:pt>
              </c:numCache>
            </c:numRef>
          </c:val>
          <c:extLst>
            <c:ext xmlns:c16="http://schemas.microsoft.com/office/drawing/2014/chart" uri="{C3380CC4-5D6E-409C-BE32-E72D297353CC}">
              <c16:uniqueId val="{00000001-C646-4A2D-9D9C-AE789654117A}"/>
            </c:ext>
          </c:extLst>
        </c:ser>
        <c:dLbls>
          <c:showLegendKey val="0"/>
          <c:showVal val="0"/>
          <c:showCatName val="0"/>
          <c:showSerName val="0"/>
          <c:showPercent val="0"/>
          <c:showBubbleSize val="0"/>
        </c:dLbls>
        <c:gapWidth val="50"/>
        <c:overlap val="-20"/>
        <c:axId val="563099727"/>
        <c:axId val="563095407"/>
      </c:barChart>
      <c:catAx>
        <c:axId val="563099727"/>
        <c:scaling>
          <c:orientation val="minMax"/>
        </c:scaling>
        <c:delete val="1"/>
        <c:axPos val="b"/>
        <c:numFmt formatCode="General" sourceLinked="1"/>
        <c:majorTickMark val="none"/>
        <c:minorTickMark val="none"/>
        <c:tickLblPos val="nextTo"/>
        <c:crossAx val="563095407"/>
        <c:crosses val="autoZero"/>
        <c:auto val="1"/>
        <c:lblAlgn val="ctr"/>
        <c:lblOffset val="100"/>
        <c:noMultiLvlLbl val="0"/>
      </c:catAx>
      <c:valAx>
        <c:axId val="563095407"/>
        <c:scaling>
          <c:orientation val="minMax"/>
        </c:scaling>
        <c:delete val="0"/>
        <c:axPos val="l"/>
        <c:title>
          <c:tx>
            <c:rich>
              <a:bodyPr rot="-5400000" spcFirstLastPara="1" vertOverflow="ellipsis" vert="horz" wrap="square" anchor="ctr" anchorCtr="1"/>
              <a:lstStyle/>
              <a:p>
                <a:pPr>
                  <a:defRPr sz="3000" b="1" i="0" u="none" strike="noStrike" kern="1200" baseline="0">
                    <a:solidFill>
                      <a:schemeClr val="tx1">
                        <a:lumMod val="65000"/>
                        <a:lumOff val="35000"/>
                      </a:schemeClr>
                    </a:solidFill>
                    <a:latin typeface="+mn-lt"/>
                    <a:ea typeface="+mn-ea"/>
                    <a:cs typeface="+mn-cs"/>
                  </a:defRPr>
                </a:pPr>
                <a:r>
                  <a:rPr lang="en-US" sz="3000" b="1" i="0" u="none" strike="noStrike" kern="1200" baseline="0" dirty="0">
                    <a:solidFill>
                      <a:sysClr val="windowText" lastClr="000000"/>
                    </a:solidFill>
                    <a:latin typeface="Arial" panose="020B0604020202020204" pitchFamily="34" charset="0"/>
                    <a:cs typeface="Arial" panose="020B0604020202020204" pitchFamily="34" charset="0"/>
                  </a:rPr>
                  <a:t>Monthly average treatments </a:t>
                </a:r>
              </a:p>
            </c:rich>
          </c:tx>
          <c:overlay val="0"/>
          <c:spPr>
            <a:noFill/>
            <a:ln>
              <a:noFill/>
            </a:ln>
            <a:effectLst/>
          </c:spPr>
          <c:txPr>
            <a:bodyPr rot="-5400000" spcFirstLastPara="1" vertOverflow="ellipsis" vert="horz" wrap="square" anchor="ctr" anchorCtr="1"/>
            <a:lstStyle/>
            <a:p>
              <a:pPr>
                <a:defRPr sz="3000" b="1"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out"/>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24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563099727"/>
        <c:crosses val="autoZero"/>
        <c:crossBetween val="between"/>
        <c:majorUnit val="0.2"/>
      </c:valAx>
      <c:spPr>
        <a:noFill/>
        <a:ln>
          <a:solidFill>
            <a:schemeClr val="bg2">
              <a:lumMod val="75000"/>
            </a:schemeClr>
          </a:solidFill>
        </a:ln>
        <a:effectLst/>
      </c:spPr>
    </c:plotArea>
    <c:legend>
      <c:legendPos val="b"/>
      <c:layout>
        <c:manualLayout>
          <c:xMode val="edge"/>
          <c:yMode val="edge"/>
          <c:x val="0.22859049120876018"/>
          <c:y val="0.12220256673996834"/>
          <c:w val="0.53195185279259449"/>
          <c:h val="7.3840405365995912E-2"/>
        </c:manualLayout>
      </c:layout>
      <c:overlay val="0"/>
      <c:spPr>
        <a:noFill/>
        <a:ln>
          <a:noFill/>
        </a:ln>
        <a:effectLst/>
      </c:spPr>
      <c:txPr>
        <a:bodyPr rot="0" spcFirstLastPara="1" vertOverflow="ellipsis" vert="horz" wrap="square" anchor="ctr" anchorCtr="1"/>
        <a:lstStyle/>
        <a:p>
          <a:pPr>
            <a:defRPr sz="36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ysClr val="windowText" lastClr="000000"/>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0.15952</cdr:x>
      <cdr:y>0.83443</cdr:y>
    </cdr:from>
    <cdr:to>
      <cdr:x>0.40577</cdr:x>
      <cdr:y>1</cdr:y>
    </cdr:to>
    <cdr:sp macro="" textlink="">
      <cdr:nvSpPr>
        <cdr:cNvPr id="4" name="TextBox 31">
          <a:extLst xmlns:a="http://schemas.openxmlformats.org/drawingml/2006/main">
            <a:ext uri="{FF2B5EF4-FFF2-40B4-BE49-F238E27FC236}">
              <a16:creationId xmlns:a16="http://schemas.microsoft.com/office/drawing/2014/main" id="{F5C92C26-27E2-5B92-ABEE-E03051868D6A}"/>
            </a:ext>
          </a:extLst>
        </cdr:cNvPr>
        <cdr:cNvSpPr txBox="1"/>
      </cdr:nvSpPr>
      <cdr:spPr>
        <a:xfrm xmlns:a="http://schemas.openxmlformats.org/drawingml/2006/main">
          <a:off x="2231722" y="6919100"/>
          <a:ext cx="3445116" cy="1372908"/>
        </a:xfrm>
        <a:prstGeom xmlns:a="http://schemas.openxmlformats.org/drawingml/2006/main" prst="rect">
          <a:avLst/>
        </a:prstGeom>
        <a:noFill xmlns:a="http://schemas.openxmlformats.org/drawingml/2006/main"/>
      </cdr:spPr>
      <cdr:txBody>
        <a:bodyPr xmlns:a="http://schemas.openxmlformats.org/drawingml/2006/main" wrap="none" rtlCol="0">
          <a:noAutofit/>
        </a:bodyPr>
        <a:lstStyle xmlns:a="http://schemas.openxmlformats.org/drawingml/2006/main">
          <a:defPPr>
            <a:defRPr lang="en-US"/>
          </a:defPPr>
          <a:lvl1pPr marL="0" indent="0" algn="l" defTabSz="2809403" rtl="0" eaLnBrk="1" latinLnBrk="0" hangingPunct="1">
            <a:defRPr sz="5530" kern="1200">
              <a:solidFill>
                <a:schemeClr val="tx1"/>
              </a:solidFill>
              <a:latin typeface="+mn-lt"/>
              <a:ea typeface="+mn-ea"/>
              <a:cs typeface="+mn-cs"/>
            </a:defRPr>
          </a:lvl1pPr>
          <a:lvl2pPr marL="1404701" indent="0" algn="l" defTabSz="2809403" rtl="0" eaLnBrk="1" latinLnBrk="0" hangingPunct="1">
            <a:defRPr sz="5530" kern="1200">
              <a:solidFill>
                <a:schemeClr val="tx1"/>
              </a:solidFill>
              <a:latin typeface="+mn-lt"/>
              <a:ea typeface="+mn-ea"/>
              <a:cs typeface="+mn-cs"/>
            </a:defRPr>
          </a:lvl2pPr>
          <a:lvl3pPr marL="2809403" indent="0" algn="l" defTabSz="2809403" rtl="0" eaLnBrk="1" latinLnBrk="0" hangingPunct="1">
            <a:defRPr sz="5530" kern="1200">
              <a:solidFill>
                <a:schemeClr val="tx1"/>
              </a:solidFill>
              <a:latin typeface="+mn-lt"/>
              <a:ea typeface="+mn-ea"/>
              <a:cs typeface="+mn-cs"/>
            </a:defRPr>
          </a:lvl3pPr>
          <a:lvl4pPr marL="4214104" indent="0" algn="l" defTabSz="2809403" rtl="0" eaLnBrk="1" latinLnBrk="0" hangingPunct="1">
            <a:defRPr sz="5530" kern="1200">
              <a:solidFill>
                <a:schemeClr val="tx1"/>
              </a:solidFill>
              <a:latin typeface="+mn-lt"/>
              <a:ea typeface="+mn-ea"/>
              <a:cs typeface="+mn-cs"/>
            </a:defRPr>
          </a:lvl4pPr>
          <a:lvl5pPr marL="5618805" indent="0" algn="l" defTabSz="2809403" rtl="0" eaLnBrk="1" latinLnBrk="0" hangingPunct="1">
            <a:defRPr sz="5530" kern="1200">
              <a:solidFill>
                <a:schemeClr val="tx1"/>
              </a:solidFill>
              <a:latin typeface="+mn-lt"/>
              <a:ea typeface="+mn-ea"/>
              <a:cs typeface="+mn-cs"/>
            </a:defRPr>
          </a:lvl5pPr>
          <a:lvl6pPr marL="7023506" indent="0" algn="l" defTabSz="2809403" rtl="0" eaLnBrk="1" latinLnBrk="0" hangingPunct="1">
            <a:defRPr sz="5530" kern="1200">
              <a:solidFill>
                <a:schemeClr val="tx1"/>
              </a:solidFill>
              <a:latin typeface="+mn-lt"/>
              <a:ea typeface="+mn-ea"/>
              <a:cs typeface="+mn-cs"/>
            </a:defRPr>
          </a:lvl6pPr>
          <a:lvl7pPr marL="8428208" indent="0" algn="l" defTabSz="2809403" rtl="0" eaLnBrk="1" latinLnBrk="0" hangingPunct="1">
            <a:defRPr sz="5530" kern="1200">
              <a:solidFill>
                <a:schemeClr val="tx1"/>
              </a:solidFill>
              <a:latin typeface="+mn-lt"/>
              <a:ea typeface="+mn-ea"/>
              <a:cs typeface="+mn-cs"/>
            </a:defRPr>
          </a:lvl7pPr>
          <a:lvl8pPr marL="9832909" indent="0" algn="l" defTabSz="2809403" rtl="0" eaLnBrk="1" latinLnBrk="0" hangingPunct="1">
            <a:defRPr sz="5530" kern="1200">
              <a:solidFill>
                <a:schemeClr val="tx1"/>
              </a:solidFill>
              <a:latin typeface="+mn-lt"/>
              <a:ea typeface="+mn-ea"/>
              <a:cs typeface="+mn-cs"/>
            </a:defRPr>
          </a:lvl8pPr>
          <a:lvl9pPr marL="11237610" indent="0" algn="l" defTabSz="2809403" rtl="0" eaLnBrk="1" latinLnBrk="0" hangingPunct="1">
            <a:defRPr sz="5530" kern="1200">
              <a:solidFill>
                <a:schemeClr val="tx1"/>
              </a:solidFill>
              <a:latin typeface="+mn-lt"/>
              <a:ea typeface="+mn-ea"/>
              <a:cs typeface="+mn-cs"/>
            </a:defRPr>
          </a:lvl9pPr>
        </a:lstStyle>
        <a:p xmlns:a="http://schemas.openxmlformats.org/drawingml/2006/main">
          <a:pPr marL="342900" marR="0" lvl="0" indent="-342900">
            <a:buFont typeface="Symbol" panose="05050102010706020507" pitchFamily="18" charset="2"/>
            <a:buChar char=""/>
          </a:pPr>
          <a:r>
            <a:rPr lang="en-US" sz="2000" kern="1200" dirty="0">
              <a:latin typeface="Arial" panose="020B0604020202020204" pitchFamily="34" charset="0"/>
              <a:ea typeface="Times New Roman" panose="02020603050405020304" pitchFamily="18" charset="0"/>
            </a:rPr>
            <a:t>cNur = Challenge nursery</a:t>
          </a:r>
          <a:endParaRPr lang="en-US" sz="2000" dirty="0">
            <a:latin typeface="Times New Roman" panose="02020603050405020304" pitchFamily="18" charset="0"/>
            <a:ea typeface="Times New Roman" panose="02020603050405020304" pitchFamily="18" charset="0"/>
          </a:endParaRPr>
        </a:p>
        <a:p xmlns:a="http://schemas.openxmlformats.org/drawingml/2006/main">
          <a:pPr marL="342900" marR="0" lvl="0" indent="-342900">
            <a:buFont typeface="Symbol" panose="05050102010706020507" pitchFamily="18" charset="2"/>
            <a:buChar char=""/>
          </a:pPr>
          <a:r>
            <a:rPr lang="en-US" sz="2000" kern="1200" dirty="0">
              <a:latin typeface="Arial" panose="020B0604020202020204" pitchFamily="34" charset="0"/>
              <a:ea typeface="Times New Roman" panose="02020603050405020304" pitchFamily="18" charset="0"/>
            </a:rPr>
            <a:t>Fin = Finisher</a:t>
          </a:r>
          <a:endParaRPr lang="en-US" sz="2000" dirty="0">
            <a:latin typeface="Times New Roman" panose="02020603050405020304" pitchFamily="18" charset="0"/>
            <a:ea typeface="Times New Roman" panose="02020603050405020304" pitchFamily="18" charset="0"/>
          </a:endParaRPr>
        </a:p>
        <a:p xmlns:a="http://schemas.openxmlformats.org/drawingml/2006/main">
          <a:pPr marL="342900" marR="0" lvl="0" indent="-342900">
            <a:buFont typeface="Symbol" panose="05050102010706020507" pitchFamily="18" charset="2"/>
            <a:buChar char=""/>
          </a:pPr>
          <a:r>
            <a:rPr lang="en-US" sz="2000" kern="1200" dirty="0">
              <a:latin typeface="Arial" panose="020B0604020202020204" pitchFamily="34" charset="0"/>
              <a:ea typeface="Times New Roman" panose="02020603050405020304" pitchFamily="18" charset="0"/>
            </a:rPr>
            <a:t>Mor = Mortality</a:t>
          </a:r>
          <a:endParaRPr lang="en-US" sz="2000" dirty="0">
            <a:latin typeface="Times New Roman" panose="02020603050405020304" pitchFamily="18" charset="0"/>
            <a:ea typeface="Times New Roman" panose="02020603050405020304" pitchFamily="18" charset="0"/>
          </a:endParaRPr>
        </a:p>
        <a:p xmlns:a="http://schemas.openxmlformats.org/drawingml/2006/main">
          <a:pPr marL="342900" marR="0" lvl="0" indent="-342900">
            <a:buFont typeface="Symbol" panose="05050102010706020507" pitchFamily="18" charset="2"/>
            <a:buChar char=""/>
          </a:pPr>
          <a:r>
            <a:rPr lang="en-US" sz="2000" kern="1200" dirty="0">
              <a:latin typeface="Arial" panose="020B0604020202020204" pitchFamily="34" charset="0"/>
              <a:ea typeface="Times New Roman" panose="02020603050405020304" pitchFamily="18" charset="0"/>
            </a:rPr>
            <a:t>TRR = Treatment rate</a:t>
          </a:r>
        </a:p>
      </cdr:txBody>
    </cdr:sp>
  </cdr:relSizeAnchor>
</c:userShapes>
</file>

<file path=ppt/drawings/drawing2.xml><?xml version="1.0" encoding="utf-8"?>
<c:userShapes xmlns:c="http://schemas.openxmlformats.org/drawingml/2006/chart">
  <cdr:relSizeAnchor xmlns:cdr="http://schemas.openxmlformats.org/drawingml/2006/chartDrawing">
    <cdr:from>
      <cdr:x>0.00347</cdr:x>
      <cdr:y>0.01042</cdr:y>
    </cdr:from>
    <cdr:to>
      <cdr:x>0.96568</cdr:x>
      <cdr:y>0.13542</cdr:y>
    </cdr:to>
    <cdr:sp macro="" textlink="">
      <cdr:nvSpPr>
        <cdr:cNvPr id="2" name="TextBox 1">
          <a:extLst xmlns:a="http://schemas.openxmlformats.org/drawingml/2006/main">
            <a:ext uri="{FF2B5EF4-FFF2-40B4-BE49-F238E27FC236}">
              <a16:creationId xmlns:a16="http://schemas.microsoft.com/office/drawing/2014/main" id="{72BE247B-2F3D-4C8A-51EA-CE49752FD8F2}"/>
            </a:ext>
          </a:extLst>
        </cdr:cNvPr>
        <cdr:cNvSpPr txBox="1"/>
      </cdr:nvSpPr>
      <cdr:spPr>
        <a:xfrm xmlns:a="http://schemas.openxmlformats.org/drawingml/2006/main">
          <a:off x="57082" y="76224"/>
          <a:ext cx="15828367"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b="1" dirty="0">
              <a:latin typeface="Arial" panose="020B0604020202020204" pitchFamily="34" charset="0"/>
              <a:cs typeface="Arial" panose="020B0604020202020204" pitchFamily="34" charset="0"/>
            </a:rPr>
            <a:t>   Heritability and Litter Effects for M</a:t>
          </a:r>
          <a:r>
            <a:rPr lang="en-US" sz="3600" b="1" baseline="0" dirty="0">
              <a:latin typeface="Arial" panose="020B0604020202020204" pitchFamily="34" charset="0"/>
              <a:cs typeface="Arial" panose="020B0604020202020204" pitchFamily="34" charset="0"/>
            </a:rPr>
            <a:t>ortality Traits</a:t>
          </a:r>
          <a:endParaRPr lang="en-US" sz="3600" b="1" dirty="0">
            <a:latin typeface="Arial" panose="020B0604020202020204" pitchFamily="34" charset="0"/>
            <a:cs typeface="Arial"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0.11479</cdr:y>
    </cdr:to>
    <cdr:sp macro="" textlink="">
      <cdr:nvSpPr>
        <cdr:cNvPr id="2" name="TextBox 1">
          <a:extLst xmlns:a="http://schemas.openxmlformats.org/drawingml/2006/main">
            <a:ext uri="{FF2B5EF4-FFF2-40B4-BE49-F238E27FC236}">
              <a16:creationId xmlns:a16="http://schemas.microsoft.com/office/drawing/2014/main" id="{84B8C8F0-C3B5-8860-ABFA-8E82B4634917}"/>
            </a:ext>
          </a:extLst>
        </cdr:cNvPr>
        <cdr:cNvSpPr txBox="1"/>
      </cdr:nvSpPr>
      <cdr:spPr>
        <a:xfrm xmlns:a="http://schemas.openxmlformats.org/drawingml/2006/main">
          <a:off x="0" y="0"/>
          <a:ext cx="16450056" cy="78740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3600" b="1" dirty="0">
              <a:latin typeface="Arial" panose="020B0604020202020204" pitchFamily="34" charset="0"/>
              <a:cs typeface="Arial" panose="020B0604020202020204" pitchFamily="34" charset="0"/>
            </a:rPr>
            <a:t>   Heritability and Litter Effects for Treatment Rates</a:t>
          </a:r>
        </a:p>
      </cdr:txBody>
    </cdr:sp>
  </cdr:relSizeAnchor>
  <cdr:relSizeAnchor xmlns:cdr="http://schemas.openxmlformats.org/drawingml/2006/chartDrawing">
    <cdr:from>
      <cdr:x>0.28082</cdr:x>
      <cdr:y>0.13935</cdr:y>
    </cdr:from>
    <cdr:to>
      <cdr:x>0.56755</cdr:x>
      <cdr:y>0.32796</cdr:y>
    </cdr:to>
    <cdr:sp macro="" textlink="">
      <cdr:nvSpPr>
        <cdr:cNvPr id="3" name="TextBox 2">
          <a:extLst xmlns:a="http://schemas.openxmlformats.org/drawingml/2006/main">
            <a:ext uri="{FF2B5EF4-FFF2-40B4-BE49-F238E27FC236}">
              <a16:creationId xmlns:a16="http://schemas.microsoft.com/office/drawing/2014/main" id="{1B61B94D-9A20-098B-D390-0F4DD0ADCB96}"/>
            </a:ext>
          </a:extLst>
        </cdr:cNvPr>
        <cdr:cNvSpPr txBox="1"/>
      </cdr:nvSpPr>
      <cdr:spPr>
        <a:xfrm xmlns:a="http://schemas.openxmlformats.org/drawingml/2006/main">
          <a:off x="3186662" y="1159538"/>
          <a:ext cx="3253727" cy="1569390"/>
        </a:xfrm>
        <a:prstGeom xmlns:a="http://schemas.openxmlformats.org/drawingml/2006/main" prst="rect">
          <a:avLst/>
        </a:prstGeom>
        <a:solidFill xmlns:a="http://schemas.openxmlformats.org/drawingml/2006/main">
          <a:srgbClr val="FFFFFF"/>
        </a:solidFill>
      </cdr:spPr>
      <cdr:txBody>
        <a:bodyPr xmlns:a="http://schemas.openxmlformats.org/drawingml/2006/main" vertOverflow="clip" wrap="none" tIns="91440" bIns="0" rtlCol="0"/>
        <a:lstStyle xmlns:a="http://schemas.openxmlformats.org/drawingml/2006/main"/>
        <a:p xmlns:a="http://schemas.openxmlformats.org/drawingml/2006/main">
          <a:pPr>
            <a:spcBef>
              <a:spcPts val="300"/>
            </a:spcBef>
            <a:spcAft>
              <a:spcPts val="300"/>
            </a:spcAft>
          </a:pPr>
          <a:r>
            <a:rPr lang="en-US" sz="36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cNursery </a:t>
          </a:r>
          <a:r>
            <a:rPr lang="en-US" sz="4000" i="1" dirty="0">
              <a:latin typeface="Arial" panose="020B0604020202020204" pitchFamily="34" charset="0"/>
              <a:cs typeface="Arial" panose="020B0604020202020204" pitchFamily="34" charset="0"/>
            </a:rPr>
            <a:t>h</a:t>
          </a:r>
          <a:r>
            <a:rPr lang="en-US" sz="4000" baseline="30000" dirty="0">
              <a:latin typeface="Arial" panose="020B0604020202020204" pitchFamily="34" charset="0"/>
              <a:cs typeface="Arial" panose="020B0604020202020204" pitchFamily="34" charset="0"/>
            </a:rPr>
            <a:t>2</a:t>
          </a:r>
          <a:endParaRPr lang="en-US" sz="600" baseline="30000" dirty="0">
            <a:latin typeface="Arial" panose="020B0604020202020204" pitchFamily="34" charset="0"/>
            <a:cs typeface="Arial" panose="020B0604020202020204" pitchFamily="34" charset="0"/>
          </a:endParaRPr>
        </a:p>
        <a:p xmlns:a="http://schemas.openxmlformats.org/drawingml/2006/main">
          <a:r>
            <a:rPr lang="en-US" sz="4000" baseline="30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 Finisher </a:t>
          </a:r>
          <a:r>
            <a:rPr lang="en-US" sz="4000" i="1" dirty="0">
              <a:latin typeface="Arial" panose="020B0604020202020204" pitchFamily="34" charset="0"/>
              <a:cs typeface="Arial" panose="020B0604020202020204" pitchFamily="34" charset="0"/>
            </a:rPr>
            <a:t>h</a:t>
          </a:r>
          <a:r>
            <a:rPr lang="en-US" sz="4000" baseline="30000" dirty="0">
              <a:latin typeface="Arial" panose="020B0604020202020204" pitchFamily="34" charset="0"/>
              <a:cs typeface="Arial" panose="020B0604020202020204" pitchFamily="34" charset="0"/>
            </a:rPr>
            <a:t>2 </a:t>
          </a:r>
        </a:p>
      </cdr:txBody>
    </cdr:sp>
  </cdr:relSizeAnchor>
  <cdr:relSizeAnchor xmlns:cdr="http://schemas.openxmlformats.org/drawingml/2006/chartDrawing">
    <cdr:from>
      <cdr:x>0.65831</cdr:x>
      <cdr:y>0.14188</cdr:y>
    </cdr:from>
    <cdr:to>
      <cdr:x>0.97566</cdr:x>
      <cdr:y>0.33715</cdr:y>
    </cdr:to>
    <cdr:sp macro="" textlink="">
      <cdr:nvSpPr>
        <cdr:cNvPr id="4" name="TextBox 1">
          <a:extLst xmlns:a="http://schemas.openxmlformats.org/drawingml/2006/main">
            <a:ext uri="{FF2B5EF4-FFF2-40B4-BE49-F238E27FC236}">
              <a16:creationId xmlns:a16="http://schemas.microsoft.com/office/drawing/2014/main" id="{22EC93E0-FFE4-D9A0-A1C8-BE50597271C8}"/>
            </a:ext>
          </a:extLst>
        </cdr:cNvPr>
        <cdr:cNvSpPr txBox="1"/>
      </cdr:nvSpPr>
      <cdr:spPr>
        <a:xfrm xmlns:a="http://schemas.openxmlformats.org/drawingml/2006/main">
          <a:off x="7470316" y="1180573"/>
          <a:ext cx="3601238" cy="1624850"/>
        </a:xfrm>
        <a:prstGeom xmlns:a="http://schemas.openxmlformats.org/drawingml/2006/main" prst="rect">
          <a:avLst/>
        </a:prstGeom>
        <a:solidFill xmlns:a="http://schemas.openxmlformats.org/drawingml/2006/main">
          <a:srgbClr val="FFFFFF"/>
        </a:solidFill>
      </cdr:spPr>
      <cdr:txBody>
        <a:bodyPr xmlns:a="http://schemas.openxmlformats.org/drawingml/2006/main" wrap="none" tIns="9144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spcBef>
              <a:spcPts val="600"/>
            </a:spcBef>
            <a:spcAft>
              <a:spcPts val="300"/>
            </a:spcAft>
          </a:pPr>
          <a:r>
            <a:rPr lang="en-US" sz="4000" dirty="0">
              <a:latin typeface="Arial" panose="020B0604020202020204" pitchFamily="34" charset="0"/>
              <a:cs typeface="Arial" panose="020B0604020202020204" pitchFamily="34" charset="0"/>
            </a:rPr>
            <a:t>  cNursery </a:t>
          </a:r>
          <a:r>
            <a:rPr lang="en-US" sz="4000" i="1" dirty="0">
              <a:latin typeface="Arial" panose="020B0604020202020204" pitchFamily="34" charset="0"/>
              <a:cs typeface="Arial" panose="020B0604020202020204" pitchFamily="34" charset="0"/>
            </a:rPr>
            <a:t>c</a:t>
          </a:r>
          <a:r>
            <a:rPr lang="en-US" sz="4000" baseline="30000" dirty="0">
              <a:latin typeface="Arial" panose="020B0604020202020204" pitchFamily="34" charset="0"/>
              <a:cs typeface="Arial" panose="020B0604020202020204" pitchFamily="34" charset="0"/>
            </a:rPr>
            <a:t>2</a:t>
          </a:r>
          <a:endParaRPr lang="en-US" sz="600" baseline="30000" dirty="0">
            <a:latin typeface="Arial" panose="020B0604020202020204" pitchFamily="34" charset="0"/>
            <a:cs typeface="Arial" panose="020B0604020202020204" pitchFamily="34" charset="0"/>
          </a:endParaRPr>
        </a:p>
        <a:p xmlns:a="http://schemas.openxmlformats.org/drawingml/2006/main">
          <a:r>
            <a:rPr lang="en-US" sz="4000" baseline="30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 Finisher </a:t>
          </a:r>
          <a:r>
            <a:rPr lang="en-US" sz="4000" i="1" dirty="0">
              <a:latin typeface="Arial" panose="020B0604020202020204" pitchFamily="34" charset="0"/>
              <a:cs typeface="Arial" panose="020B0604020202020204" pitchFamily="34" charset="0"/>
            </a:rPr>
            <a:t>c</a:t>
          </a:r>
          <a:r>
            <a:rPr lang="en-US" sz="4000" baseline="30000" dirty="0">
              <a:latin typeface="Arial" panose="020B0604020202020204" pitchFamily="34" charset="0"/>
              <a:cs typeface="Arial" panose="020B0604020202020204" pitchFamily="34" charset="0"/>
            </a:rPr>
            <a:t>2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a:defRPr sz="1200"/>
            </a:lvl1pPr>
          </a:lstStyle>
          <a:p>
            <a:fld id="{6E82BFF7-06E1-459A-A051-44B3F70FE407}" type="datetimeFigureOut">
              <a:rPr lang="en-CA" smtClean="0"/>
              <a:t>2025-06-08</a:t>
            </a:fld>
            <a:endParaRPr lang="en-CA"/>
          </a:p>
        </p:txBody>
      </p:sp>
      <p:sp>
        <p:nvSpPr>
          <p:cNvPr id="4" name="Footer Placeholder 3"/>
          <p:cNvSpPr>
            <a:spLocks noGrp="1"/>
          </p:cNvSpPr>
          <p:nvPr>
            <p:ph type="ftr" sz="quarter" idx="2"/>
          </p:nvPr>
        </p:nvSpPr>
        <p:spPr>
          <a:xfrm>
            <a:off x="0" y="6659563"/>
            <a:ext cx="4029075" cy="35083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5265738" y="6659563"/>
            <a:ext cx="4029075" cy="350837"/>
          </a:xfrm>
          <a:prstGeom prst="rect">
            <a:avLst/>
          </a:prstGeom>
        </p:spPr>
        <p:txBody>
          <a:bodyPr vert="horz" lIns="91440" tIns="45720" rIns="91440" bIns="45720" rtlCol="0" anchor="b"/>
          <a:lstStyle>
            <a:lvl1pPr algn="r">
              <a:defRPr sz="1200"/>
            </a:lvl1pPr>
          </a:lstStyle>
          <a:p>
            <a:fld id="{56B0F827-F4F9-4B01-AA4F-AC0C5F3546C9}" type="slidenum">
              <a:rPr lang="en-CA" smtClean="0"/>
              <a:t>‹#›</a:t>
            </a:fld>
            <a:endParaRPr lang="en-CA"/>
          </a:p>
        </p:txBody>
      </p:sp>
    </p:spTree>
    <p:extLst>
      <p:ext uri="{BB962C8B-B14F-4D97-AF65-F5344CB8AC3E}">
        <p14:creationId xmlns:p14="http://schemas.microsoft.com/office/powerpoint/2010/main" val="1064219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2143"/>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5266347" y="0"/>
            <a:ext cx="4028440" cy="352143"/>
          </a:xfrm>
          <a:prstGeom prst="rect">
            <a:avLst/>
          </a:prstGeom>
        </p:spPr>
        <p:txBody>
          <a:bodyPr vert="horz" lIns="93177" tIns="46589" rIns="93177" bIns="46589" rtlCol="0"/>
          <a:lstStyle>
            <a:lvl1pPr algn="r">
              <a:defRPr sz="1200"/>
            </a:lvl1pPr>
          </a:lstStyle>
          <a:p>
            <a:fld id="{5C953ADA-3348-465B-9582-B89ECC1E5D82}" type="datetimeFigureOut">
              <a:rPr lang="en-CA" smtClean="0"/>
              <a:t>2025-06-08</a:t>
            </a:fld>
            <a:endParaRPr lang="en-CA"/>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929640" y="3373756"/>
            <a:ext cx="7437120" cy="2760344"/>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658258"/>
            <a:ext cx="4028440" cy="352142"/>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5266347" y="6658258"/>
            <a:ext cx="4028440" cy="352142"/>
          </a:xfrm>
          <a:prstGeom prst="rect">
            <a:avLst/>
          </a:prstGeom>
        </p:spPr>
        <p:txBody>
          <a:bodyPr vert="horz" lIns="93177" tIns="46589" rIns="93177" bIns="46589" rtlCol="0" anchor="b"/>
          <a:lstStyle>
            <a:lvl1pPr algn="r">
              <a:defRPr sz="1200"/>
            </a:lvl1pPr>
          </a:lstStyle>
          <a:p>
            <a:fld id="{D76C1EB5-F3B2-4AE6-9666-3742B4388719}" type="slidenum">
              <a:rPr lang="en-CA" smtClean="0"/>
              <a:t>‹#›</a:t>
            </a:fld>
            <a:endParaRPr lang="en-CA"/>
          </a:p>
        </p:txBody>
      </p:sp>
    </p:spTree>
    <p:extLst>
      <p:ext uri="{BB962C8B-B14F-4D97-AF65-F5344CB8AC3E}">
        <p14:creationId xmlns:p14="http://schemas.microsoft.com/office/powerpoint/2010/main" val="733232853"/>
      </p:ext>
    </p:extLst>
  </p:cSld>
  <p:clrMap bg1="lt1" tx1="dk1" bg2="lt2" tx2="dk2" accent1="accent1" accent2="accent2" accent3="accent3" accent4="accent4" accent5="accent5" accent6="accent6" hlink="hlink" folHlink="folHlink"/>
  <p:notesStyle>
    <a:lvl1pPr marL="0" algn="l" defTabSz="2809403" rtl="0" eaLnBrk="1" latinLnBrk="0" hangingPunct="1">
      <a:defRPr sz="3687" kern="1200">
        <a:solidFill>
          <a:schemeClr val="tx1"/>
        </a:solidFill>
        <a:latin typeface="+mn-lt"/>
        <a:ea typeface="+mn-ea"/>
        <a:cs typeface="+mn-cs"/>
      </a:defRPr>
    </a:lvl1pPr>
    <a:lvl2pPr marL="1404701" algn="l" defTabSz="2809403" rtl="0" eaLnBrk="1" latinLnBrk="0" hangingPunct="1">
      <a:defRPr sz="3687" kern="1200">
        <a:solidFill>
          <a:schemeClr val="tx1"/>
        </a:solidFill>
        <a:latin typeface="+mn-lt"/>
        <a:ea typeface="+mn-ea"/>
        <a:cs typeface="+mn-cs"/>
      </a:defRPr>
    </a:lvl2pPr>
    <a:lvl3pPr marL="2809403" algn="l" defTabSz="2809403" rtl="0" eaLnBrk="1" latinLnBrk="0" hangingPunct="1">
      <a:defRPr sz="3687" kern="1200">
        <a:solidFill>
          <a:schemeClr val="tx1"/>
        </a:solidFill>
        <a:latin typeface="+mn-lt"/>
        <a:ea typeface="+mn-ea"/>
        <a:cs typeface="+mn-cs"/>
      </a:defRPr>
    </a:lvl3pPr>
    <a:lvl4pPr marL="4214104" algn="l" defTabSz="2809403" rtl="0" eaLnBrk="1" latinLnBrk="0" hangingPunct="1">
      <a:defRPr sz="3687" kern="1200">
        <a:solidFill>
          <a:schemeClr val="tx1"/>
        </a:solidFill>
        <a:latin typeface="+mn-lt"/>
        <a:ea typeface="+mn-ea"/>
        <a:cs typeface="+mn-cs"/>
      </a:defRPr>
    </a:lvl4pPr>
    <a:lvl5pPr marL="5618805" algn="l" defTabSz="2809403" rtl="0" eaLnBrk="1" latinLnBrk="0" hangingPunct="1">
      <a:defRPr sz="3687" kern="1200">
        <a:solidFill>
          <a:schemeClr val="tx1"/>
        </a:solidFill>
        <a:latin typeface="+mn-lt"/>
        <a:ea typeface="+mn-ea"/>
        <a:cs typeface="+mn-cs"/>
      </a:defRPr>
    </a:lvl5pPr>
    <a:lvl6pPr marL="7023506" algn="l" defTabSz="2809403" rtl="0" eaLnBrk="1" latinLnBrk="0" hangingPunct="1">
      <a:defRPr sz="3687" kern="1200">
        <a:solidFill>
          <a:schemeClr val="tx1"/>
        </a:solidFill>
        <a:latin typeface="+mn-lt"/>
        <a:ea typeface="+mn-ea"/>
        <a:cs typeface="+mn-cs"/>
      </a:defRPr>
    </a:lvl6pPr>
    <a:lvl7pPr marL="8428208" algn="l" defTabSz="2809403" rtl="0" eaLnBrk="1" latinLnBrk="0" hangingPunct="1">
      <a:defRPr sz="3687" kern="1200">
        <a:solidFill>
          <a:schemeClr val="tx1"/>
        </a:solidFill>
        <a:latin typeface="+mn-lt"/>
        <a:ea typeface="+mn-ea"/>
        <a:cs typeface="+mn-cs"/>
      </a:defRPr>
    </a:lvl7pPr>
    <a:lvl8pPr marL="9832909" algn="l" defTabSz="2809403" rtl="0" eaLnBrk="1" latinLnBrk="0" hangingPunct="1">
      <a:defRPr sz="3687" kern="1200">
        <a:solidFill>
          <a:schemeClr val="tx1"/>
        </a:solidFill>
        <a:latin typeface="+mn-lt"/>
        <a:ea typeface="+mn-ea"/>
        <a:cs typeface="+mn-cs"/>
      </a:defRPr>
    </a:lvl8pPr>
    <a:lvl9pPr marL="11237610" algn="l" defTabSz="2809403" rtl="0" eaLnBrk="1" latinLnBrk="0" hangingPunct="1">
      <a:defRPr sz="368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6C1EB5-F3B2-4AE6-9666-3742B4388719}" type="slidenum">
              <a:rPr lang="en-CA" smtClean="0"/>
              <a:t>1</a:t>
            </a:fld>
            <a:endParaRPr lang="en-CA"/>
          </a:p>
        </p:txBody>
      </p:sp>
    </p:spTree>
    <p:extLst>
      <p:ext uri="{BB962C8B-B14F-4D97-AF65-F5344CB8AC3E}">
        <p14:creationId xmlns:p14="http://schemas.microsoft.com/office/powerpoint/2010/main" val="43045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95125-B3EC-B75B-7E2A-71C583D62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09091-186B-D9F0-5A62-D3E0F1472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129E9-8FB0-A62B-8CE7-9BF689F54E63}"/>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6DFC68FE-1D81-CF2E-DECD-D81DD0F17988}"/>
              </a:ext>
            </a:extLst>
          </p:cNvPr>
          <p:cNvSpPr>
            <a:spLocks noGrp="1"/>
          </p:cNvSpPr>
          <p:nvPr>
            <p:ph type="sldNum" sz="quarter" idx="10"/>
          </p:nvPr>
        </p:nvSpPr>
        <p:spPr/>
        <p:txBody>
          <a:bodyPr/>
          <a:lstStyle/>
          <a:p>
            <a:fld id="{D76C1EB5-F3B2-4AE6-9666-3742B4388719}" type="slidenum">
              <a:rPr lang="en-CA" smtClean="0"/>
              <a:t>2</a:t>
            </a:fld>
            <a:endParaRPr lang="en-CA"/>
          </a:p>
        </p:txBody>
      </p:sp>
    </p:spTree>
    <p:extLst>
      <p:ext uri="{BB962C8B-B14F-4D97-AF65-F5344CB8AC3E}">
        <p14:creationId xmlns:p14="http://schemas.microsoft.com/office/powerpoint/2010/main" val="966386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FBDD2-668D-C6F6-9C4E-390D2BE09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D02FC8-496D-7E1C-54E4-729E667CD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4420E-0C46-A9A6-2DA2-B7AAC31A1AA1}"/>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7A0113FA-01D1-3C4A-28D8-2929069FB31A}"/>
              </a:ext>
            </a:extLst>
          </p:cNvPr>
          <p:cNvSpPr>
            <a:spLocks noGrp="1"/>
          </p:cNvSpPr>
          <p:nvPr>
            <p:ph type="sldNum" sz="quarter" idx="10"/>
          </p:nvPr>
        </p:nvSpPr>
        <p:spPr/>
        <p:txBody>
          <a:bodyPr/>
          <a:lstStyle/>
          <a:p>
            <a:fld id="{D76C1EB5-F3B2-4AE6-9666-3742B4388719}" type="slidenum">
              <a:rPr lang="en-CA" smtClean="0"/>
              <a:t>3</a:t>
            </a:fld>
            <a:endParaRPr lang="en-CA"/>
          </a:p>
        </p:txBody>
      </p:sp>
    </p:spTree>
    <p:extLst>
      <p:ext uri="{BB962C8B-B14F-4D97-AF65-F5344CB8AC3E}">
        <p14:creationId xmlns:p14="http://schemas.microsoft.com/office/powerpoint/2010/main" val="1318321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7D962-BE73-2353-4BD3-E44AFF79C7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CD5E5E-64C1-1782-8540-55A1FE5B7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D7DB28-2052-C3FB-F54E-FE2C8C99A894}"/>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0DE4AC11-B321-9421-0B04-DD3327F46136}"/>
              </a:ext>
            </a:extLst>
          </p:cNvPr>
          <p:cNvSpPr>
            <a:spLocks noGrp="1"/>
          </p:cNvSpPr>
          <p:nvPr>
            <p:ph type="sldNum" sz="quarter" idx="10"/>
          </p:nvPr>
        </p:nvSpPr>
        <p:spPr/>
        <p:txBody>
          <a:bodyPr/>
          <a:lstStyle/>
          <a:p>
            <a:fld id="{D76C1EB5-F3B2-4AE6-9666-3742B4388719}" type="slidenum">
              <a:rPr lang="en-CA" smtClean="0"/>
              <a:t>4</a:t>
            </a:fld>
            <a:endParaRPr lang="en-CA"/>
          </a:p>
        </p:txBody>
      </p:sp>
    </p:spTree>
    <p:extLst>
      <p:ext uri="{BB962C8B-B14F-4D97-AF65-F5344CB8AC3E}">
        <p14:creationId xmlns:p14="http://schemas.microsoft.com/office/powerpoint/2010/main" val="49705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9399B-12F0-F02D-4812-C71B0381B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495BA-32F7-8824-2561-26B8A78C68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5E3F9-47FA-4F0E-4E08-7C9C4B601363}"/>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136337AC-FB82-36DD-5F9A-3E6C56F01961}"/>
              </a:ext>
            </a:extLst>
          </p:cNvPr>
          <p:cNvSpPr>
            <a:spLocks noGrp="1"/>
          </p:cNvSpPr>
          <p:nvPr>
            <p:ph type="sldNum" sz="quarter" idx="10"/>
          </p:nvPr>
        </p:nvSpPr>
        <p:spPr/>
        <p:txBody>
          <a:bodyPr/>
          <a:lstStyle/>
          <a:p>
            <a:fld id="{D76C1EB5-F3B2-4AE6-9666-3742B4388719}" type="slidenum">
              <a:rPr lang="en-CA" smtClean="0"/>
              <a:t>5</a:t>
            </a:fld>
            <a:endParaRPr lang="en-CA"/>
          </a:p>
        </p:txBody>
      </p:sp>
    </p:spTree>
    <p:extLst>
      <p:ext uri="{BB962C8B-B14F-4D97-AF65-F5344CB8AC3E}">
        <p14:creationId xmlns:p14="http://schemas.microsoft.com/office/powerpoint/2010/main" val="1010016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27A1E-B856-1D86-8E9C-E28FC7120A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C0B383-0265-3FA6-6C51-25C812BF4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E1424-95BA-8F3A-86E7-0F76A3DFA105}"/>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D75E69DC-8B84-BAF2-5F24-0B78D1F7B7B6}"/>
              </a:ext>
            </a:extLst>
          </p:cNvPr>
          <p:cNvSpPr>
            <a:spLocks noGrp="1"/>
          </p:cNvSpPr>
          <p:nvPr>
            <p:ph type="sldNum" sz="quarter" idx="10"/>
          </p:nvPr>
        </p:nvSpPr>
        <p:spPr/>
        <p:txBody>
          <a:bodyPr/>
          <a:lstStyle/>
          <a:p>
            <a:fld id="{D76C1EB5-F3B2-4AE6-9666-3742B4388719}" type="slidenum">
              <a:rPr lang="en-CA" smtClean="0"/>
              <a:t>6</a:t>
            </a:fld>
            <a:endParaRPr lang="en-CA"/>
          </a:p>
        </p:txBody>
      </p:sp>
    </p:spTree>
    <p:extLst>
      <p:ext uri="{BB962C8B-B14F-4D97-AF65-F5344CB8AC3E}">
        <p14:creationId xmlns:p14="http://schemas.microsoft.com/office/powerpoint/2010/main" val="1765746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82927" y="3447889"/>
            <a:ext cx="28097560" cy="7334685"/>
          </a:xfrm>
        </p:spPr>
        <p:txBody>
          <a:bodyPr anchor="b"/>
          <a:lstStyle>
            <a:lvl1pPr algn="ctr">
              <a:defRPr sz="18432"/>
            </a:lvl1pPr>
          </a:lstStyle>
          <a:p>
            <a:r>
              <a:rPr lang="en-US"/>
              <a:t>Click to edit Master title style</a:t>
            </a:r>
            <a:endParaRPr lang="en-CA"/>
          </a:p>
        </p:txBody>
      </p:sp>
      <p:sp>
        <p:nvSpPr>
          <p:cNvPr id="3" name="Subtitle 2"/>
          <p:cNvSpPr>
            <a:spLocks noGrp="1"/>
          </p:cNvSpPr>
          <p:nvPr>
            <p:ph type="subTitle" idx="1"/>
          </p:nvPr>
        </p:nvSpPr>
        <p:spPr>
          <a:xfrm>
            <a:off x="4682927" y="11065427"/>
            <a:ext cx="28097560" cy="5086486"/>
          </a:xfrm>
        </p:spPr>
        <p:txBody>
          <a:bodyPr/>
          <a:lstStyle>
            <a:lvl1pPr marL="0" indent="0" algn="ctr">
              <a:buNone/>
              <a:defRPr sz="7373"/>
            </a:lvl1pPr>
            <a:lvl2pPr marL="1404518" indent="0" algn="ctr">
              <a:buNone/>
              <a:defRPr sz="6144"/>
            </a:lvl2pPr>
            <a:lvl3pPr marL="2809037" indent="0" algn="ctr">
              <a:buNone/>
              <a:defRPr sz="5530"/>
            </a:lvl3pPr>
            <a:lvl4pPr marL="4213555" indent="0" algn="ctr">
              <a:buNone/>
              <a:defRPr sz="4915"/>
            </a:lvl4pPr>
            <a:lvl5pPr marL="5618074" indent="0" algn="ctr">
              <a:buNone/>
              <a:defRPr sz="4915"/>
            </a:lvl5pPr>
            <a:lvl6pPr marL="7022592" indent="0" algn="ctr">
              <a:buNone/>
              <a:defRPr sz="4915"/>
            </a:lvl6pPr>
            <a:lvl7pPr marL="8427110" indent="0" algn="ctr">
              <a:buNone/>
              <a:defRPr sz="4915"/>
            </a:lvl7pPr>
            <a:lvl8pPr marL="9831629" indent="0" algn="ctr">
              <a:buNone/>
              <a:defRPr sz="4915"/>
            </a:lvl8pPr>
            <a:lvl9pPr marL="11236147" indent="0" algn="ctr">
              <a:buNone/>
              <a:defRPr sz="4915"/>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2D6386D1-24CC-4058-9038-13AF65AE1780}" type="datetimeFigureOut">
              <a:rPr lang="en-CA" smtClean="0"/>
              <a:t>2025-06-08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427541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D6386D1-24CC-4058-9038-13AF65AE1780}" type="datetimeFigureOut">
              <a:rPr lang="en-CA" smtClean="0"/>
              <a:t>2025-06-08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142356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809756" y="1121662"/>
            <a:ext cx="8078048" cy="17853913"/>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2575611" y="1121662"/>
            <a:ext cx="23765852" cy="17853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D6386D1-24CC-4058-9038-13AF65AE1780}" type="datetimeFigureOut">
              <a:rPr lang="en-CA" smtClean="0"/>
              <a:t>2025-06-08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184624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D6386D1-24CC-4058-9038-13AF65AE1780}" type="datetimeFigureOut">
              <a:rPr lang="en-CA" smtClean="0"/>
              <a:t>2025-06-08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289330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56097" y="5252301"/>
            <a:ext cx="32312194" cy="8763582"/>
          </a:xfrm>
        </p:spPr>
        <p:txBody>
          <a:bodyPr anchor="b"/>
          <a:lstStyle>
            <a:lvl1pPr>
              <a:defRPr sz="18432"/>
            </a:lvl1pPr>
          </a:lstStyle>
          <a:p>
            <a:r>
              <a:rPr lang="en-US"/>
              <a:t>Click to edit Master title style</a:t>
            </a:r>
            <a:endParaRPr lang="en-CA"/>
          </a:p>
        </p:txBody>
      </p:sp>
      <p:sp>
        <p:nvSpPr>
          <p:cNvPr id="3" name="Text Placeholder 2"/>
          <p:cNvSpPr>
            <a:spLocks noGrp="1"/>
          </p:cNvSpPr>
          <p:nvPr>
            <p:ph type="body" idx="1"/>
          </p:nvPr>
        </p:nvSpPr>
        <p:spPr>
          <a:xfrm>
            <a:off x="2556097" y="14098791"/>
            <a:ext cx="32312194" cy="4608561"/>
          </a:xfrm>
        </p:spPr>
        <p:txBody>
          <a:bodyPr/>
          <a:lstStyle>
            <a:lvl1pPr marL="0" indent="0">
              <a:buNone/>
              <a:defRPr sz="7373">
                <a:solidFill>
                  <a:schemeClr val="tx1">
                    <a:tint val="75000"/>
                  </a:schemeClr>
                </a:solidFill>
              </a:defRPr>
            </a:lvl1pPr>
            <a:lvl2pPr marL="1404518" indent="0">
              <a:buNone/>
              <a:defRPr sz="6144">
                <a:solidFill>
                  <a:schemeClr val="tx1">
                    <a:tint val="75000"/>
                  </a:schemeClr>
                </a:solidFill>
              </a:defRPr>
            </a:lvl2pPr>
            <a:lvl3pPr marL="2809037" indent="0">
              <a:buNone/>
              <a:defRPr sz="5530">
                <a:solidFill>
                  <a:schemeClr val="tx1">
                    <a:tint val="75000"/>
                  </a:schemeClr>
                </a:solidFill>
              </a:defRPr>
            </a:lvl3pPr>
            <a:lvl4pPr marL="4213555" indent="0">
              <a:buNone/>
              <a:defRPr sz="4915">
                <a:solidFill>
                  <a:schemeClr val="tx1">
                    <a:tint val="75000"/>
                  </a:schemeClr>
                </a:solidFill>
              </a:defRPr>
            </a:lvl4pPr>
            <a:lvl5pPr marL="5618074" indent="0">
              <a:buNone/>
              <a:defRPr sz="4915">
                <a:solidFill>
                  <a:schemeClr val="tx1">
                    <a:tint val="75000"/>
                  </a:schemeClr>
                </a:solidFill>
              </a:defRPr>
            </a:lvl5pPr>
            <a:lvl6pPr marL="7022592" indent="0">
              <a:buNone/>
              <a:defRPr sz="4915">
                <a:solidFill>
                  <a:schemeClr val="tx1">
                    <a:tint val="75000"/>
                  </a:schemeClr>
                </a:solidFill>
              </a:defRPr>
            </a:lvl6pPr>
            <a:lvl7pPr marL="8427110" indent="0">
              <a:buNone/>
              <a:defRPr sz="4915">
                <a:solidFill>
                  <a:schemeClr val="tx1">
                    <a:tint val="75000"/>
                  </a:schemeClr>
                </a:solidFill>
              </a:defRPr>
            </a:lvl7pPr>
            <a:lvl8pPr marL="9831629" indent="0">
              <a:buNone/>
              <a:defRPr sz="4915">
                <a:solidFill>
                  <a:schemeClr val="tx1">
                    <a:tint val="75000"/>
                  </a:schemeClr>
                </a:solidFill>
              </a:defRPr>
            </a:lvl8pPr>
            <a:lvl9pPr marL="11236147" indent="0">
              <a:buNone/>
              <a:defRPr sz="491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6386D1-24CC-4058-9038-13AF65AE1780}" type="datetimeFigureOut">
              <a:rPr lang="en-CA" smtClean="0"/>
              <a:t>2025-06-08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321428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2575609" y="5608303"/>
            <a:ext cx="15921951" cy="13367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18965853" y="5608303"/>
            <a:ext cx="15921951" cy="13367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2D6386D1-24CC-4058-9038-13AF65AE1780}" type="datetimeFigureOut">
              <a:rPr lang="en-CA" smtClean="0"/>
              <a:t>2025-06-08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190499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80489" y="1121663"/>
            <a:ext cx="32312194" cy="4072117"/>
          </a:xfrm>
        </p:spPr>
        <p:txBody>
          <a:bodyPr/>
          <a:lstStyle/>
          <a:p>
            <a:r>
              <a:rPr lang="en-US"/>
              <a:t>Click to edit Master title style</a:t>
            </a:r>
            <a:endParaRPr lang="en-CA"/>
          </a:p>
        </p:txBody>
      </p:sp>
      <p:sp>
        <p:nvSpPr>
          <p:cNvPr id="3" name="Text Placeholder 2"/>
          <p:cNvSpPr>
            <a:spLocks noGrp="1"/>
          </p:cNvSpPr>
          <p:nvPr>
            <p:ph type="body" idx="1"/>
          </p:nvPr>
        </p:nvSpPr>
        <p:spPr>
          <a:xfrm>
            <a:off x="2580491" y="5164517"/>
            <a:ext cx="15848778" cy="2531050"/>
          </a:xfrm>
        </p:spPr>
        <p:txBody>
          <a:bodyPr anchor="b"/>
          <a:lstStyle>
            <a:lvl1pPr marL="0" indent="0">
              <a:buNone/>
              <a:defRPr sz="7373" b="1"/>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2580491" y="7695568"/>
            <a:ext cx="15848778" cy="113190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18965853" y="5164517"/>
            <a:ext cx="15926830" cy="2531050"/>
          </a:xfrm>
        </p:spPr>
        <p:txBody>
          <a:bodyPr anchor="b"/>
          <a:lstStyle>
            <a:lvl1pPr marL="0" indent="0">
              <a:buNone/>
              <a:defRPr sz="7373" b="1"/>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18965853" y="7695568"/>
            <a:ext cx="15926830" cy="113190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2D6386D1-24CC-4058-9038-13AF65AE1780}" type="datetimeFigureOut">
              <a:rPr lang="en-CA" smtClean="0"/>
              <a:t>2025-06-08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290388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2D6386D1-24CC-4058-9038-13AF65AE1780}" type="datetimeFigureOut">
              <a:rPr lang="en-CA" smtClean="0"/>
              <a:t>2025-06-08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357828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6386D1-24CC-4058-9038-13AF65AE1780}" type="datetimeFigureOut">
              <a:rPr lang="en-CA" smtClean="0"/>
              <a:t>2025-06-08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20800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0491" y="1404514"/>
            <a:ext cx="12082925" cy="4915800"/>
          </a:xfrm>
        </p:spPr>
        <p:txBody>
          <a:bodyPr anchor="b"/>
          <a:lstStyle>
            <a:lvl1pPr>
              <a:defRPr sz="9830"/>
            </a:lvl1pPr>
          </a:lstStyle>
          <a:p>
            <a:r>
              <a:rPr lang="en-US"/>
              <a:t>Click to edit Master title style</a:t>
            </a:r>
            <a:endParaRPr lang="en-CA"/>
          </a:p>
        </p:txBody>
      </p:sp>
      <p:sp>
        <p:nvSpPr>
          <p:cNvPr id="3" name="Content Placeholder 2"/>
          <p:cNvSpPr>
            <a:spLocks noGrp="1"/>
          </p:cNvSpPr>
          <p:nvPr>
            <p:ph idx="1"/>
          </p:nvPr>
        </p:nvSpPr>
        <p:spPr>
          <a:xfrm>
            <a:off x="15926831" y="3033363"/>
            <a:ext cx="18965853" cy="14971731"/>
          </a:xfrm>
        </p:spPr>
        <p:txBody>
          <a:bodyPr/>
          <a:lstStyle>
            <a:lvl1pPr>
              <a:defRPr sz="9830"/>
            </a:lvl1pPr>
            <a:lvl2pPr>
              <a:defRPr sz="8602"/>
            </a:lvl2pPr>
            <a:lvl3pPr>
              <a:defRPr sz="7373"/>
            </a:lvl3pPr>
            <a:lvl4pPr>
              <a:defRPr sz="6144"/>
            </a:lvl4pPr>
            <a:lvl5pPr>
              <a:defRPr sz="6144"/>
            </a:lvl5pPr>
            <a:lvl6pPr>
              <a:defRPr sz="6144"/>
            </a:lvl6pPr>
            <a:lvl7pPr>
              <a:defRPr sz="6144"/>
            </a:lvl7pPr>
            <a:lvl8pPr>
              <a:defRPr sz="6144"/>
            </a:lvl8pPr>
            <a:lvl9pPr>
              <a:defRPr sz="614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2580491" y="6320315"/>
            <a:ext cx="12082925" cy="11709163"/>
          </a:xfrm>
        </p:spPr>
        <p:txBody>
          <a:bodyPr/>
          <a:lstStyle>
            <a:lvl1pPr marL="0" indent="0">
              <a:buNone/>
              <a:defRPr sz="4915"/>
            </a:lvl1pPr>
            <a:lvl2pPr marL="1404518" indent="0">
              <a:buNone/>
              <a:defRPr sz="4301"/>
            </a:lvl2pPr>
            <a:lvl3pPr marL="2809037" indent="0">
              <a:buNone/>
              <a:defRPr sz="3686"/>
            </a:lvl3pPr>
            <a:lvl4pPr marL="4213555" indent="0">
              <a:buNone/>
              <a:defRPr sz="3072"/>
            </a:lvl4pPr>
            <a:lvl5pPr marL="5618074" indent="0">
              <a:buNone/>
              <a:defRPr sz="3072"/>
            </a:lvl5pPr>
            <a:lvl6pPr marL="7022592" indent="0">
              <a:buNone/>
              <a:defRPr sz="3072"/>
            </a:lvl6pPr>
            <a:lvl7pPr marL="8427110" indent="0">
              <a:buNone/>
              <a:defRPr sz="3072"/>
            </a:lvl7pPr>
            <a:lvl8pPr marL="9831629" indent="0">
              <a:buNone/>
              <a:defRPr sz="3072"/>
            </a:lvl8pPr>
            <a:lvl9pPr marL="11236147" indent="0">
              <a:buNone/>
              <a:defRPr sz="3072"/>
            </a:lvl9pPr>
          </a:lstStyle>
          <a:p>
            <a:pPr lvl="0"/>
            <a:r>
              <a:rPr lang="en-US"/>
              <a:t>Edit Master text styles</a:t>
            </a:r>
          </a:p>
        </p:txBody>
      </p:sp>
      <p:sp>
        <p:nvSpPr>
          <p:cNvPr id="5" name="Date Placeholder 4"/>
          <p:cNvSpPr>
            <a:spLocks noGrp="1"/>
          </p:cNvSpPr>
          <p:nvPr>
            <p:ph type="dt" sz="half" idx="10"/>
          </p:nvPr>
        </p:nvSpPr>
        <p:spPr/>
        <p:txBody>
          <a:bodyPr/>
          <a:lstStyle/>
          <a:p>
            <a:fld id="{2D6386D1-24CC-4058-9038-13AF65AE1780}" type="datetimeFigureOut">
              <a:rPr lang="en-CA" smtClean="0"/>
              <a:t>2025-06-08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36024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0491" y="1404514"/>
            <a:ext cx="12082925" cy="4915800"/>
          </a:xfrm>
        </p:spPr>
        <p:txBody>
          <a:bodyPr anchor="b"/>
          <a:lstStyle>
            <a:lvl1pPr>
              <a:defRPr sz="9830"/>
            </a:lvl1pPr>
          </a:lstStyle>
          <a:p>
            <a:r>
              <a:rPr lang="en-US"/>
              <a:t>Click to edit Master title style</a:t>
            </a:r>
            <a:endParaRPr lang="en-CA"/>
          </a:p>
        </p:txBody>
      </p:sp>
      <p:sp>
        <p:nvSpPr>
          <p:cNvPr id="3" name="Picture Placeholder 2"/>
          <p:cNvSpPr>
            <a:spLocks noGrp="1"/>
          </p:cNvSpPr>
          <p:nvPr>
            <p:ph type="pic" idx="1"/>
          </p:nvPr>
        </p:nvSpPr>
        <p:spPr>
          <a:xfrm>
            <a:off x="15926831" y="3033363"/>
            <a:ext cx="18965853" cy="14971731"/>
          </a:xfrm>
        </p:spPr>
        <p:txBody>
          <a:bodyPr/>
          <a:lstStyle>
            <a:lvl1pPr marL="0" indent="0">
              <a:buNone/>
              <a:defRPr sz="9830"/>
            </a:lvl1pPr>
            <a:lvl2pPr marL="1404518" indent="0">
              <a:buNone/>
              <a:defRPr sz="8602"/>
            </a:lvl2pPr>
            <a:lvl3pPr marL="2809037" indent="0">
              <a:buNone/>
              <a:defRPr sz="7373"/>
            </a:lvl3pPr>
            <a:lvl4pPr marL="4213555" indent="0">
              <a:buNone/>
              <a:defRPr sz="6144"/>
            </a:lvl4pPr>
            <a:lvl5pPr marL="5618074" indent="0">
              <a:buNone/>
              <a:defRPr sz="6144"/>
            </a:lvl5pPr>
            <a:lvl6pPr marL="7022592" indent="0">
              <a:buNone/>
              <a:defRPr sz="6144"/>
            </a:lvl6pPr>
            <a:lvl7pPr marL="8427110" indent="0">
              <a:buNone/>
              <a:defRPr sz="6144"/>
            </a:lvl7pPr>
            <a:lvl8pPr marL="9831629" indent="0">
              <a:buNone/>
              <a:defRPr sz="6144"/>
            </a:lvl8pPr>
            <a:lvl9pPr marL="11236147" indent="0">
              <a:buNone/>
              <a:defRPr sz="6144"/>
            </a:lvl9pPr>
          </a:lstStyle>
          <a:p>
            <a:endParaRPr lang="en-CA"/>
          </a:p>
        </p:txBody>
      </p:sp>
      <p:sp>
        <p:nvSpPr>
          <p:cNvPr id="4" name="Text Placeholder 3"/>
          <p:cNvSpPr>
            <a:spLocks noGrp="1"/>
          </p:cNvSpPr>
          <p:nvPr>
            <p:ph type="body" sz="half" idx="2"/>
          </p:nvPr>
        </p:nvSpPr>
        <p:spPr>
          <a:xfrm>
            <a:off x="2580491" y="6320315"/>
            <a:ext cx="12082925" cy="11709163"/>
          </a:xfrm>
        </p:spPr>
        <p:txBody>
          <a:bodyPr/>
          <a:lstStyle>
            <a:lvl1pPr marL="0" indent="0">
              <a:buNone/>
              <a:defRPr sz="4915"/>
            </a:lvl1pPr>
            <a:lvl2pPr marL="1404518" indent="0">
              <a:buNone/>
              <a:defRPr sz="4301"/>
            </a:lvl2pPr>
            <a:lvl3pPr marL="2809037" indent="0">
              <a:buNone/>
              <a:defRPr sz="3686"/>
            </a:lvl3pPr>
            <a:lvl4pPr marL="4213555" indent="0">
              <a:buNone/>
              <a:defRPr sz="3072"/>
            </a:lvl4pPr>
            <a:lvl5pPr marL="5618074" indent="0">
              <a:buNone/>
              <a:defRPr sz="3072"/>
            </a:lvl5pPr>
            <a:lvl6pPr marL="7022592" indent="0">
              <a:buNone/>
              <a:defRPr sz="3072"/>
            </a:lvl6pPr>
            <a:lvl7pPr marL="8427110" indent="0">
              <a:buNone/>
              <a:defRPr sz="3072"/>
            </a:lvl7pPr>
            <a:lvl8pPr marL="9831629" indent="0">
              <a:buNone/>
              <a:defRPr sz="3072"/>
            </a:lvl8pPr>
            <a:lvl9pPr marL="11236147" indent="0">
              <a:buNone/>
              <a:defRPr sz="3072"/>
            </a:lvl9pPr>
          </a:lstStyle>
          <a:p>
            <a:pPr lvl="0"/>
            <a:r>
              <a:rPr lang="en-US"/>
              <a:t>Edit Master text styles</a:t>
            </a:r>
          </a:p>
        </p:txBody>
      </p:sp>
      <p:sp>
        <p:nvSpPr>
          <p:cNvPr id="5" name="Date Placeholder 4"/>
          <p:cNvSpPr>
            <a:spLocks noGrp="1"/>
          </p:cNvSpPr>
          <p:nvPr>
            <p:ph type="dt" sz="half" idx="10"/>
          </p:nvPr>
        </p:nvSpPr>
        <p:spPr/>
        <p:txBody>
          <a:bodyPr/>
          <a:lstStyle/>
          <a:p>
            <a:fld id="{2D6386D1-24CC-4058-9038-13AF65AE1780}" type="datetimeFigureOut">
              <a:rPr lang="en-CA" smtClean="0"/>
              <a:t>2025-06-08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317821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hyperlink" Target="http://www.eposterboards.com/eposteruploa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www.youtube.com/playlist?list=PLBz4JvE0AKmweXsMNGeyRXgWgN_lj_b5L"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3000"/>
                <a:satMod val="150000"/>
                <a:shade val="98000"/>
                <a:lumMod val="102000"/>
              </a:schemeClr>
            </a:gs>
            <a:gs pos="13000">
              <a:schemeClr val="bg1">
                <a:tint val="98000"/>
                <a:satMod val="130000"/>
                <a:shade val="90000"/>
                <a:lumMod val="103000"/>
              </a:schemeClr>
            </a:gs>
            <a:gs pos="40000">
              <a:schemeClr val="bg1">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75610" y="1121663"/>
            <a:ext cx="32312194" cy="4072117"/>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2575610" y="5608303"/>
            <a:ext cx="32312194" cy="133672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2575610" y="19526651"/>
            <a:ext cx="8429268" cy="1121661"/>
          </a:xfrm>
          <a:prstGeom prst="rect">
            <a:avLst/>
          </a:prstGeom>
        </p:spPr>
        <p:txBody>
          <a:bodyPr vert="horz" lIns="91440" tIns="45720" rIns="91440" bIns="45720" rtlCol="0" anchor="ctr"/>
          <a:lstStyle>
            <a:lvl1pPr algn="l">
              <a:defRPr sz="3686">
                <a:solidFill>
                  <a:schemeClr val="tx1">
                    <a:tint val="75000"/>
                  </a:schemeClr>
                </a:solidFill>
              </a:defRPr>
            </a:lvl1pPr>
          </a:lstStyle>
          <a:p>
            <a:fld id="{2D6386D1-24CC-4058-9038-13AF65AE1780}" type="datetimeFigureOut">
              <a:rPr lang="en-CA" smtClean="0"/>
              <a:t>2025-06-08</a:t>
            </a:fld>
            <a:endParaRPr lang="en-CA"/>
          </a:p>
        </p:txBody>
      </p:sp>
      <p:sp>
        <p:nvSpPr>
          <p:cNvPr id="5" name="Footer Placeholder 4"/>
          <p:cNvSpPr>
            <a:spLocks noGrp="1"/>
          </p:cNvSpPr>
          <p:nvPr>
            <p:ph type="ftr" sz="quarter" idx="3"/>
          </p:nvPr>
        </p:nvSpPr>
        <p:spPr>
          <a:xfrm>
            <a:off x="12409756" y="19526651"/>
            <a:ext cx="12643902" cy="1121661"/>
          </a:xfrm>
          <a:prstGeom prst="rect">
            <a:avLst/>
          </a:prstGeom>
        </p:spPr>
        <p:txBody>
          <a:bodyPr vert="horz" lIns="91440" tIns="45720" rIns="91440" bIns="45720" rtlCol="0" anchor="ctr"/>
          <a:lstStyle>
            <a:lvl1pPr algn="ctr">
              <a:defRPr sz="3686">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26458536" y="19526651"/>
            <a:ext cx="8429268" cy="1121661"/>
          </a:xfrm>
          <a:prstGeom prst="rect">
            <a:avLst/>
          </a:prstGeom>
        </p:spPr>
        <p:txBody>
          <a:bodyPr vert="horz" lIns="91440" tIns="45720" rIns="91440" bIns="45720" rtlCol="0" anchor="ctr"/>
          <a:lstStyle>
            <a:lvl1pPr algn="r">
              <a:defRPr sz="3686">
                <a:solidFill>
                  <a:schemeClr val="tx1">
                    <a:tint val="75000"/>
                  </a:schemeClr>
                </a:solidFill>
              </a:defRPr>
            </a:lvl1pPr>
          </a:lstStyle>
          <a:p>
            <a:fld id="{AC797BCF-0FFA-4D53-BB4E-0B204C6D97E7}" type="slidenum">
              <a:rPr lang="en-CA" smtClean="0"/>
              <a:t>‹#›</a:t>
            </a:fld>
            <a:endParaRPr lang="en-CA"/>
          </a:p>
        </p:txBody>
      </p:sp>
      <p:grpSp>
        <p:nvGrpSpPr>
          <p:cNvPr id="7" name="Shape 29"/>
          <p:cNvGrpSpPr/>
          <p:nvPr userDrawn="1"/>
        </p:nvGrpSpPr>
        <p:grpSpPr>
          <a:xfrm>
            <a:off x="37690262" y="-35559"/>
            <a:ext cx="9441535" cy="21103016"/>
            <a:chOff x="44157837" y="-55065"/>
            <a:chExt cx="11062138" cy="32973464"/>
          </a:xfrm>
        </p:grpSpPr>
        <p:sp>
          <p:nvSpPr>
            <p:cNvPr id="8" name="Shape 30"/>
            <p:cNvSpPr/>
            <p:nvPr/>
          </p:nvSpPr>
          <p:spPr>
            <a:xfrm>
              <a:off x="44157837" y="-55065"/>
              <a:ext cx="11062138" cy="32973464"/>
            </a:xfrm>
            <a:prstGeom prst="rect">
              <a:avLst/>
            </a:prstGeom>
            <a:solidFill>
              <a:srgbClr val="0C0C0C"/>
            </a:solidFill>
            <a:ln>
              <a:noFill/>
            </a:ln>
          </p:spPr>
          <p:txBody>
            <a:bodyPr lIns="357700" tIns="357700" rIns="357700" bIns="0" anchor="t" anchorCtr="0">
              <a:noAutofit/>
            </a:bodyPr>
            <a:lstStyle/>
            <a:p>
              <a:pPr marL="0" marR="0" lvl="0" indent="0" algn="ctr" rtl="0">
                <a:spcBef>
                  <a:spcPts val="0"/>
                </a:spcBef>
                <a:spcAft>
                  <a:spcPts val="0"/>
                </a:spcAft>
                <a:buSzPct val="25000"/>
                <a:buNone/>
              </a:pPr>
              <a:r>
                <a:rPr lang="en-US" sz="3100" b="1" i="0" u="none" strike="noStrike" cap="none" dirty="0">
                  <a:solidFill>
                    <a:schemeClr val="lt1"/>
                  </a:solidFill>
                  <a:latin typeface="Arial"/>
                  <a:ea typeface="Arial"/>
                  <a:cs typeface="Arial"/>
                  <a:sym typeface="Arial"/>
                </a:rPr>
                <a:t>QUICK START (cont.)</a:t>
              </a:r>
            </a:p>
            <a:p>
              <a:pPr marL="0" marR="0" lvl="0" indent="0" algn="ctr" rtl="0">
                <a:spcBef>
                  <a:spcPts val="0"/>
                </a:spcBef>
                <a:spcAft>
                  <a:spcPts val="0"/>
                </a:spcAft>
                <a:buNone/>
              </a:pPr>
              <a:endParaRPr sz="2800" b="1" i="0" u="none" strike="noStrike" cap="none" dirty="0">
                <a:solidFill>
                  <a:schemeClr val="lt1"/>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How to change the template color theme</a:t>
              </a:r>
            </a:p>
            <a:p>
              <a:pPr marL="0" marR="0" lvl="2"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easily change the color theme of your poster by going to the THEMES menu, select from THEME OPTIONS, and choose the color theme of your choice. You can also customize your own color theme.</a:t>
              </a:r>
            </a:p>
            <a:p>
              <a:pPr marL="0" marR="0" lvl="2"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also manually change the color of your background by going to FORMAT, click on THEME COLORS, or SLIDE BACKGROUND</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How to add Text</a:t>
              </a:r>
            </a:p>
            <a:p>
              <a:pPr marL="0" marR="0" lvl="2"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The template comes with a number of pre-formatted placeholders for headers and text blocks. You can add more blocks by copying and pasting the existing ones or by adding a text box from the HOME menu. </a:t>
              </a:r>
            </a:p>
            <a:p>
              <a:pPr marL="0" marR="0" lvl="2"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 </a:t>
              </a:r>
              <a:r>
                <a:rPr lang="en-US" sz="2500" b="1" i="0" u="none" strike="noStrike" cap="none" dirty="0">
                  <a:solidFill>
                    <a:srgbClr val="FFC000"/>
                  </a:solidFill>
                  <a:latin typeface="Arial"/>
                  <a:ea typeface="Arial"/>
                  <a:cs typeface="Arial"/>
                  <a:sym typeface="Arial"/>
                </a:rPr>
                <a:t>Text size</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Adjust the size of your text based on how much content you have to present. The default template text offers a good starting point. The text should not be less than 28 points.</a:t>
              </a:r>
            </a:p>
            <a:p>
              <a:pPr marL="0" marR="0" lvl="2"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How to add Tables</a:t>
              </a:r>
            </a:p>
            <a:p>
              <a:pPr marL="1358900" marR="0" lvl="1" indent="-1270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To add a table from scratch go to the INSERT menu and </a:t>
              </a:r>
              <a:br>
                <a:rPr lang="en-US" sz="1900" b="0" i="0" u="none" strike="noStrike" cap="none" dirty="0">
                  <a:solidFill>
                    <a:srgbClr val="BFBFBF"/>
                  </a:solidFill>
                  <a:latin typeface="Arial"/>
                  <a:ea typeface="Arial"/>
                  <a:cs typeface="Arial"/>
                  <a:sym typeface="Arial"/>
                </a:rPr>
              </a:br>
              <a:r>
                <a:rPr lang="en-US" sz="1900" b="0" i="0" u="none" strike="noStrike" cap="none" dirty="0">
                  <a:solidFill>
                    <a:srgbClr val="BFBFBF"/>
                  </a:solidFill>
                  <a:latin typeface="Arial"/>
                  <a:ea typeface="Arial"/>
                  <a:cs typeface="Arial"/>
                  <a:sym typeface="Arial"/>
                </a:rPr>
                <a:t>click on TABLE. A drop-down box will help you select rows and columns. </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also copy and a paste a table from Word or another PowerPoint document. A pasted table may need to be re-formatted by RIGHT-CLICK &gt; FORMAT SHAPE, TEXT BOX, Margins.. If you are adding a table from excel,</a:t>
              </a:r>
              <a:r>
                <a:rPr lang="en-US" sz="1900" b="0" i="0" u="none" strike="noStrike" cap="none" baseline="0" dirty="0">
                  <a:solidFill>
                    <a:srgbClr val="BFBFBF"/>
                  </a:solidFill>
                  <a:latin typeface="Arial"/>
                  <a:ea typeface="Arial"/>
                  <a:cs typeface="Arial"/>
                  <a:sym typeface="Arial"/>
                </a:rPr>
                <a:t> always insert as an image.</a:t>
              </a:r>
              <a:endParaRPr lang="en-US"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Graphs / Charts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will have to convert your graphs/charts/formulas/equations</a:t>
              </a:r>
              <a:r>
                <a:rPr lang="en-US" sz="1900" b="0" i="0" u="none" strike="noStrike" cap="none" baseline="0" dirty="0">
                  <a:solidFill>
                    <a:srgbClr val="BFBFBF"/>
                  </a:solidFill>
                  <a:latin typeface="Arial"/>
                  <a:ea typeface="Arial"/>
                  <a:cs typeface="Arial"/>
                  <a:sym typeface="Arial"/>
                </a:rPr>
                <a:t> into images such as a .png file and insert them into your presentation.  This will help maintain the values as different operating systems can distort your work.</a:t>
              </a:r>
              <a:endParaRPr lang="en-US"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Save your work</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Save your template as a </a:t>
              </a:r>
              <a:r>
                <a:rPr lang="en-US" sz="1900" b="0" i="0" u="none" strike="noStrike" cap="none" baseline="0" dirty="0">
                  <a:solidFill>
                    <a:srgbClr val="BFBFBF"/>
                  </a:solidFill>
                  <a:latin typeface="Arial"/>
                  <a:ea typeface="Arial"/>
                  <a:cs typeface="Arial"/>
                  <a:sym typeface="Arial"/>
                </a:rPr>
                <a:t> </a:t>
              </a:r>
              <a:r>
                <a:rPr lang="en-US" sz="1900" b="0" i="0" u="none" strike="noStrike" cap="none" baseline="0" dirty="0" err="1">
                  <a:solidFill>
                    <a:srgbClr val="BFBFBF"/>
                  </a:solidFill>
                  <a:latin typeface="Arial"/>
                  <a:ea typeface="Arial"/>
                  <a:cs typeface="Arial"/>
                  <a:sym typeface="Arial"/>
                </a:rPr>
                <a:t>lastname.firstname</a:t>
              </a:r>
              <a:r>
                <a:rPr lang="en-US" sz="1900" b="0" i="0" u="none" strike="noStrike" cap="none" baseline="0" dirty="0">
                  <a:solidFill>
                    <a:srgbClr val="BFBFBF"/>
                  </a:solidFill>
                  <a:latin typeface="Arial"/>
                  <a:ea typeface="Arial"/>
                  <a:cs typeface="Arial"/>
                  <a:sym typeface="Arial"/>
                </a:rPr>
                <a:t> and as a .</a:t>
              </a:r>
              <a:r>
                <a:rPr lang="en-US" sz="1900" b="0" i="0" u="none" strike="noStrike" cap="none" baseline="0" dirty="0" err="1">
                  <a:solidFill>
                    <a:srgbClr val="BFBFBF"/>
                  </a:solidFill>
                  <a:latin typeface="Arial"/>
                  <a:ea typeface="Arial"/>
                  <a:cs typeface="Arial"/>
                  <a:sym typeface="Arial"/>
                </a:rPr>
                <a:t>pptx</a:t>
              </a:r>
              <a:r>
                <a:rPr lang="en-US" sz="1900" b="0" i="0" u="none" strike="noStrike" cap="none" baseline="0" dirty="0">
                  <a:solidFill>
                    <a:srgbClr val="BFBFBF"/>
                  </a:solidFill>
                  <a:latin typeface="Arial"/>
                  <a:ea typeface="Arial"/>
                  <a:cs typeface="Arial"/>
                  <a:sym typeface="Arial"/>
                </a:rPr>
                <a:t> file.</a:t>
              </a:r>
              <a:endParaRPr lang="en-US" sz="1900" b="0" i="0" u="none" strike="noStrike" cap="none" dirty="0">
                <a:solidFill>
                  <a:srgbClr val="BFBFBF"/>
                </a:solidFill>
                <a:latin typeface="Arial"/>
                <a:ea typeface="Arial"/>
                <a:cs typeface="Arial"/>
                <a:sym typeface="Arial"/>
              </a:endParaRPr>
            </a:p>
          </p:txBody>
        </p:sp>
        <p:pic>
          <p:nvPicPr>
            <p:cNvPr id="9" name="Shape 31"/>
            <p:cNvPicPr preferRelativeResize="0"/>
            <p:nvPr/>
          </p:nvPicPr>
          <p:blipFill rotWithShape="1">
            <a:blip r:embed="rId13">
              <a:alphaModFix/>
            </a:blip>
            <a:srcRect/>
            <a:stretch/>
          </p:blipFill>
          <p:spPr>
            <a:xfrm>
              <a:off x="46915678" y="4126940"/>
              <a:ext cx="5586150" cy="2063772"/>
            </a:xfrm>
            <a:prstGeom prst="rect">
              <a:avLst/>
            </a:prstGeom>
            <a:noFill/>
            <a:ln>
              <a:noFill/>
            </a:ln>
          </p:spPr>
        </p:pic>
        <p:pic>
          <p:nvPicPr>
            <p:cNvPr id="10" name="Shape 33"/>
            <p:cNvPicPr preferRelativeResize="0"/>
            <p:nvPr/>
          </p:nvPicPr>
          <p:blipFill rotWithShape="1">
            <a:blip r:embed="rId14">
              <a:alphaModFix/>
            </a:blip>
            <a:srcRect/>
            <a:stretch/>
          </p:blipFill>
          <p:spPr>
            <a:xfrm>
              <a:off x="44461657" y="14000842"/>
              <a:ext cx="1482266" cy="992161"/>
            </a:xfrm>
            <a:prstGeom prst="rect">
              <a:avLst/>
            </a:prstGeom>
            <a:noFill/>
            <a:ln>
              <a:noFill/>
            </a:ln>
          </p:spPr>
        </p:pic>
        <p:sp>
          <p:nvSpPr>
            <p:cNvPr id="11" name="Shape 38"/>
            <p:cNvSpPr txBox="1"/>
            <p:nvPr/>
          </p:nvSpPr>
          <p:spPr>
            <a:xfrm>
              <a:off x="48310849" y="31518246"/>
              <a:ext cx="6870973" cy="1400153"/>
            </a:xfrm>
            <a:prstGeom prst="rect">
              <a:avLst/>
            </a:prstGeom>
            <a:noFill/>
            <a:ln>
              <a:noFill/>
            </a:ln>
          </p:spPr>
          <p:txBody>
            <a:bodyPr lIns="51100" tIns="25550" rIns="51100" bIns="25550" anchor="t" anchorCtr="0">
              <a:noAutofit/>
            </a:bodyPr>
            <a:lstStyle/>
            <a:p>
              <a:pPr marL="0" marR="0" lvl="0" indent="0" algn="r" rtl="0">
                <a:lnSpc>
                  <a:spcPct val="92857"/>
                </a:lnSpc>
                <a:spcBef>
                  <a:spcPts val="0"/>
                </a:spcBef>
                <a:spcAft>
                  <a:spcPts val="0"/>
                </a:spcAft>
                <a:buSzPct val="25000"/>
                <a:buNone/>
              </a:pPr>
              <a:r>
                <a:rPr lang="en-US" sz="2200" b="0" i="0" u="none" strike="noStrike" cap="none" dirty="0">
                  <a:solidFill>
                    <a:schemeClr val="lt1"/>
                  </a:solidFill>
                  <a:latin typeface="Arial"/>
                  <a:ea typeface="Trebuchet MS"/>
                  <a:cs typeface="Arial"/>
                  <a:sym typeface="Trebuchet MS"/>
                </a:rPr>
                <a:t>This is an ePosterBoards</a:t>
              </a:r>
              <a:r>
                <a:rPr lang="en-US" sz="2200" b="0" i="0" u="none" strike="noStrike" cap="none" baseline="0" dirty="0">
                  <a:solidFill>
                    <a:schemeClr val="lt1"/>
                  </a:solidFill>
                  <a:latin typeface="Arial"/>
                  <a:ea typeface="Trebuchet MS"/>
                  <a:cs typeface="Arial"/>
                  <a:sym typeface="Trebuchet MS"/>
                </a:rPr>
                <a:t> template</a:t>
              </a:r>
              <a:endParaRPr lang="en-US" sz="1900" b="0" i="0" u="none" strike="noStrike" cap="none" dirty="0">
                <a:solidFill>
                  <a:schemeClr val="lt1"/>
                </a:solidFill>
                <a:latin typeface="Arial"/>
                <a:ea typeface="Trebuchet MS"/>
                <a:cs typeface="Arial"/>
                <a:sym typeface="Trebuchet MS"/>
              </a:endParaRPr>
            </a:p>
            <a:p>
              <a:pPr marL="0" marR="0" lvl="0" indent="0" algn="r" rtl="0">
                <a:lnSpc>
                  <a:spcPct val="108333"/>
                </a:lnSpc>
                <a:spcBef>
                  <a:spcPts val="0"/>
                </a:spcBef>
                <a:spcAft>
                  <a:spcPts val="0"/>
                </a:spcAft>
                <a:buSzPct val="25000"/>
                <a:buNone/>
              </a:pPr>
              <a:r>
                <a:rPr lang="en-US" sz="1900" b="0" i="0" u="none" strike="noStrike" cap="none" dirty="0">
                  <a:solidFill>
                    <a:schemeClr val="lt1"/>
                  </a:solidFill>
                  <a:latin typeface="Arial"/>
                  <a:ea typeface="Trebuchet MS"/>
                  <a:cs typeface="Arial"/>
                  <a:sym typeface="Trebuchet MS"/>
                </a:rPr>
                <a:t>   </a:t>
              </a:r>
              <a:r>
                <a:rPr lang="en-US" sz="1900" b="0" i="0" u="none" strike="noStrike" cap="none" dirty="0" err="1">
                  <a:solidFill>
                    <a:schemeClr val="lt1"/>
                  </a:solidFill>
                  <a:latin typeface="Arial"/>
                  <a:ea typeface="Trebuchet MS"/>
                  <a:cs typeface="Arial"/>
                  <a:sym typeface="Trebuchet MS"/>
                </a:rPr>
                <a:t>www.eposterboards.com</a:t>
              </a:r>
              <a:endParaRPr lang="en-US" sz="1900" b="1" i="0" u="none" strike="noStrike" cap="none" dirty="0">
                <a:solidFill>
                  <a:srgbClr val="FFFF00"/>
                </a:solidFill>
                <a:latin typeface="Arial"/>
                <a:ea typeface="Trebuchet MS"/>
                <a:cs typeface="Arial"/>
                <a:sym typeface="Trebuchet MS"/>
              </a:endParaRPr>
            </a:p>
          </p:txBody>
        </p:sp>
      </p:grpSp>
      <p:grpSp>
        <p:nvGrpSpPr>
          <p:cNvPr id="12" name="Shape 39"/>
          <p:cNvGrpSpPr/>
          <p:nvPr userDrawn="1"/>
        </p:nvGrpSpPr>
        <p:grpSpPr>
          <a:xfrm>
            <a:off x="-9580742" y="0"/>
            <a:ext cx="9404602" cy="21067776"/>
            <a:chOff x="-11225189" y="0"/>
            <a:chExt cx="11018866" cy="32918400"/>
          </a:xfrm>
        </p:grpSpPr>
        <p:sp>
          <p:nvSpPr>
            <p:cNvPr id="13" name="Shape 40"/>
            <p:cNvSpPr/>
            <p:nvPr/>
          </p:nvSpPr>
          <p:spPr>
            <a:xfrm>
              <a:off x="-11215664" y="0"/>
              <a:ext cx="11009341" cy="32918400"/>
            </a:xfrm>
            <a:prstGeom prst="rect">
              <a:avLst/>
            </a:prstGeom>
            <a:solidFill>
              <a:srgbClr val="0C0C0C"/>
            </a:solidFill>
            <a:ln>
              <a:noFill/>
            </a:ln>
          </p:spPr>
          <p:txBody>
            <a:bodyPr lIns="357700" tIns="357700" rIns="357700" bIns="0" anchor="t" anchorCtr="0">
              <a:noAutofit/>
            </a:bodyPr>
            <a:lstStyle/>
            <a:p>
              <a:pPr marL="0" marR="0" lvl="0" indent="0" algn="ctr" rtl="0">
                <a:spcBef>
                  <a:spcPts val="0"/>
                </a:spcBef>
                <a:spcAft>
                  <a:spcPts val="0"/>
                </a:spcAft>
                <a:buSzPct val="25000"/>
                <a:buNone/>
              </a:pPr>
              <a:r>
                <a:rPr lang="en-US" sz="2500" b="1" i="0" u="none" strike="noStrike" cap="none" dirty="0">
                  <a:solidFill>
                    <a:srgbClr val="FF0000"/>
                  </a:solidFill>
                  <a:latin typeface="Arial"/>
                  <a:ea typeface="Arial"/>
                  <a:cs typeface="Arial"/>
                  <a:sym typeface="Arial"/>
                </a:rPr>
                <a:t>(—THIS SIDEBAR DOES NOT SHOW—)</a:t>
              </a:r>
            </a:p>
            <a:p>
              <a:pPr marL="0" marR="0" lvl="0" indent="0" algn="ctr" rtl="0">
                <a:spcBef>
                  <a:spcPts val="0"/>
                </a:spcBef>
                <a:spcAft>
                  <a:spcPts val="0"/>
                </a:spcAft>
                <a:buSzPct val="25000"/>
                <a:buNone/>
              </a:pPr>
              <a:r>
                <a:rPr lang="en-US" sz="3100" b="1" i="0" u="none" strike="noStrike" cap="none" dirty="0">
                  <a:solidFill>
                    <a:schemeClr val="lt1"/>
                  </a:solidFill>
                  <a:latin typeface="Arial"/>
                  <a:ea typeface="Arial"/>
                  <a:cs typeface="Arial"/>
                  <a:sym typeface="Arial"/>
                </a:rPr>
                <a:t>DESIGN GUIDE</a:t>
              </a:r>
            </a:p>
            <a:p>
              <a:pPr marL="0" marR="0" lvl="0" indent="0" algn="ctr" rtl="0">
                <a:spcBef>
                  <a:spcPts val="0"/>
                </a:spcBef>
                <a:spcAft>
                  <a:spcPts val="0"/>
                </a:spcAft>
                <a:buNone/>
              </a:pPr>
              <a:endParaRPr sz="2200" b="1" i="0" u="none" strike="noStrike" cap="none"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rgbClr val="FFFFFF"/>
                  </a:solidFill>
                  <a:latin typeface="Arial"/>
                  <a:ea typeface="Arial"/>
                  <a:cs typeface="Arial"/>
                  <a:sym typeface="Arial"/>
                </a:rPr>
                <a:t>This PowerPoint 2011 template produces a 40.97 inches by 23.04 inches presentation poster. You can use it to create your research poster and save valuable time placing titles, subtitles, text, and graphics. </a:t>
              </a:r>
            </a:p>
            <a:p>
              <a:pPr marL="0" marR="0" lvl="0" indent="0" algn="l" rtl="0">
                <a:spcBef>
                  <a:spcPts val="0"/>
                </a:spcBef>
                <a:spcAft>
                  <a:spcPts val="0"/>
                </a:spcAft>
                <a:buNone/>
              </a:pPr>
              <a:endParaRPr sz="22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rgbClr val="FFFFFF"/>
                  </a:solidFill>
                  <a:latin typeface="Arial"/>
                  <a:ea typeface="Arial"/>
                  <a:cs typeface="Arial"/>
                  <a:sym typeface="Arial"/>
                </a:rPr>
                <a:t>We provide a series of YouTube tutorials that will guide you through the poster design process and answer your poster production questions. To view our template tutorials, go online to </a:t>
              </a:r>
              <a:r>
                <a:rPr lang="en-US" sz="2200" b="0" i="0" u="none" strike="noStrike" cap="none" dirty="0">
                  <a:solidFill>
                    <a:srgbClr val="FFFFFF"/>
                  </a:solidFill>
                  <a:latin typeface="Arial"/>
                  <a:ea typeface="Arial"/>
                  <a:cs typeface="Arial"/>
                  <a:sym typeface="Arial"/>
                  <a:hlinkClick r:id="rId15"/>
                </a:rPr>
                <a:t>https://www.youtube.com/playlist?list=PLBz4JvE0AKmweXsMNGeyRXgWgN_lj_b5L</a:t>
              </a:r>
              <a:endParaRPr sz="22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chemeClr val="lt1"/>
                  </a:solidFill>
                  <a:latin typeface="Arial"/>
                  <a:ea typeface="Arial"/>
                  <a:cs typeface="Arial"/>
                  <a:sym typeface="Arial"/>
                </a:rPr>
                <a:t>If you are uploading ahead of time,</a:t>
              </a:r>
              <a:r>
                <a:rPr lang="en-US" sz="2200" b="0" i="0" u="none" strike="noStrike" cap="none" baseline="0" dirty="0">
                  <a:solidFill>
                    <a:schemeClr val="lt1"/>
                  </a:solidFill>
                  <a:latin typeface="Arial"/>
                  <a:ea typeface="Arial"/>
                  <a:cs typeface="Arial"/>
                  <a:sym typeface="Arial"/>
                </a:rPr>
                <a:t> please go to our website: </a:t>
              </a:r>
              <a:br>
                <a:rPr lang="en-US" sz="2200" b="0" i="0" u="none" strike="noStrike" cap="none" dirty="0">
                  <a:solidFill>
                    <a:schemeClr val="lt1"/>
                  </a:solidFill>
                  <a:latin typeface="Arial"/>
                  <a:ea typeface="Arial"/>
                  <a:cs typeface="Arial"/>
                  <a:sym typeface="Arial"/>
                </a:rPr>
              </a:br>
              <a:r>
                <a:rPr lang="en-US" sz="2200" b="0" i="0" u="none" strike="noStrike" cap="none" dirty="0">
                  <a:solidFill>
                    <a:schemeClr val="lt1"/>
                  </a:solidFill>
                  <a:latin typeface="Arial"/>
                  <a:ea typeface="Arial"/>
                  <a:cs typeface="Arial"/>
                  <a:sym typeface="Arial"/>
                  <a:hlinkClick r:id="rId16"/>
                </a:rPr>
                <a:t>http://www.eposterboards.com/eposterupload/</a:t>
              </a:r>
              <a:endParaRPr lang="en-US" sz="2200" b="0" i="0" u="none" strike="noStrike" cap="none" dirty="0">
                <a:solidFill>
                  <a:schemeClr val="lt1"/>
                </a:solidFill>
                <a:latin typeface="Arial"/>
                <a:ea typeface="Arial"/>
                <a:cs typeface="Arial"/>
                <a:sym typeface="Arial"/>
              </a:endParaRPr>
            </a:p>
            <a:p>
              <a:pPr marL="0" marR="0" lvl="0" indent="0" algn="l" rtl="0">
                <a:spcBef>
                  <a:spcPts val="0"/>
                </a:spcBef>
                <a:spcAft>
                  <a:spcPts val="0"/>
                </a:spcAft>
                <a:buSzPct val="25000"/>
                <a:buNone/>
              </a:pPr>
              <a:endParaRPr lang="en-US" sz="2200" b="0" i="0" u="none" strike="noStrike" cap="none" dirty="0">
                <a:solidFill>
                  <a:schemeClr val="lt1"/>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chemeClr val="lt1"/>
                  </a:solidFill>
                  <a:latin typeface="Arial"/>
                  <a:ea typeface="Arial"/>
                  <a:cs typeface="Arial"/>
                  <a:sym typeface="Arial"/>
                </a:rPr>
                <a:t>Need assistance? Call us at </a:t>
              </a:r>
              <a:r>
                <a:rPr lang="en-US" sz="2200" b="0" i="0" u="none" strike="noStrike" cap="none" dirty="0">
                  <a:solidFill>
                    <a:srgbClr val="FFC000"/>
                  </a:solidFill>
                  <a:latin typeface="Arial"/>
                  <a:ea typeface="Arial"/>
                  <a:cs typeface="Arial"/>
                  <a:sym typeface="Arial"/>
                </a:rPr>
                <a:t>617-588-3508 option 2</a:t>
              </a:r>
            </a:p>
            <a:p>
              <a:pPr marL="0" marR="0" lvl="0" indent="0" algn="l" rtl="0">
                <a:spcBef>
                  <a:spcPts val="0"/>
                </a:spcBef>
                <a:spcAft>
                  <a:spcPts val="0"/>
                </a:spcAft>
                <a:buNone/>
              </a:pPr>
              <a:endParaRPr sz="2800" b="1" i="0" u="none" strike="noStrike" cap="none" dirty="0">
                <a:solidFill>
                  <a:srgbClr val="FFFF00"/>
                </a:solidFill>
                <a:latin typeface="Arial"/>
                <a:ea typeface="Arial"/>
                <a:cs typeface="Arial"/>
                <a:sym typeface="Arial"/>
              </a:endParaRPr>
            </a:p>
            <a:p>
              <a:pPr marL="0" marR="0" lvl="0" indent="0" algn="ctr" rtl="0">
                <a:spcBef>
                  <a:spcPts val="0"/>
                </a:spcBef>
                <a:spcAft>
                  <a:spcPts val="0"/>
                </a:spcAft>
                <a:buNone/>
              </a:pPr>
              <a:endParaRPr sz="1900" b="1" i="0" u="none" strike="noStrike" cap="none" dirty="0">
                <a:solidFill>
                  <a:schemeClr val="lt1"/>
                </a:solidFill>
                <a:latin typeface="Arial"/>
                <a:ea typeface="Arial"/>
                <a:cs typeface="Arial"/>
                <a:sym typeface="Arial"/>
              </a:endParaRPr>
            </a:p>
            <a:p>
              <a:pPr marL="0" marR="0" lvl="0" indent="0" algn="ctr" rtl="0">
                <a:spcBef>
                  <a:spcPts val="0"/>
                </a:spcBef>
                <a:spcAft>
                  <a:spcPts val="0"/>
                </a:spcAft>
                <a:buSzPct val="25000"/>
                <a:buNone/>
              </a:pPr>
              <a:r>
                <a:rPr lang="en-US" sz="3100" b="1" i="0" u="none" strike="noStrike" cap="none" dirty="0">
                  <a:solidFill>
                    <a:schemeClr val="lt1"/>
                  </a:solidFill>
                  <a:latin typeface="Arial"/>
                  <a:ea typeface="Arial"/>
                  <a:cs typeface="Arial"/>
                  <a:sym typeface="Arial"/>
                </a:rPr>
                <a:t>QUICK START</a:t>
              </a:r>
            </a:p>
            <a:p>
              <a:pPr marL="0" marR="0" lvl="0" indent="0" algn="ctr" rtl="0">
                <a:spcBef>
                  <a:spcPts val="0"/>
                </a:spcBef>
                <a:spcAft>
                  <a:spcPts val="0"/>
                </a:spcAft>
                <a:buNone/>
              </a:pPr>
              <a:endParaRPr sz="2500" b="1" i="0" u="none" strike="noStrike" cap="none" dirty="0">
                <a:solidFill>
                  <a:schemeClr val="lt1"/>
                </a:solidFill>
                <a:latin typeface="Arial"/>
                <a:ea typeface="Arial"/>
                <a:cs typeface="Arial"/>
                <a:sym typeface="Arial"/>
              </a:endParaRPr>
            </a:p>
            <a:p>
              <a:pPr marL="0" marR="0" lvl="0" indent="0" algn="l" rtl="0">
                <a:spcBef>
                  <a:spcPts val="0"/>
                </a:spcBef>
                <a:spcAft>
                  <a:spcPts val="0"/>
                </a:spcAft>
                <a:buNone/>
              </a:pPr>
              <a:endParaRPr sz="2200" b="0" i="0" u="none" strike="noStrike" cap="none" dirty="0">
                <a:solidFill>
                  <a:schemeClr val="lt1"/>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Title, Authors, and Affiliations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SzPct val="25000"/>
                <a:buNone/>
              </a:pPr>
              <a:r>
                <a:rPr lang="en-US" sz="1900" b="1" i="0" u="none" strike="noStrike" cap="none" dirty="0">
                  <a:solidFill>
                    <a:srgbClr val="FFC000"/>
                  </a:solidFill>
                  <a:latin typeface="Arial"/>
                  <a:ea typeface="Arial"/>
                  <a:cs typeface="Arial"/>
                  <a:sym typeface="Arial"/>
                </a:rPr>
                <a:t>TIP: </a:t>
              </a:r>
              <a:r>
                <a:rPr lang="en-US" sz="1900" b="0" i="0" u="none" strike="noStrike" cap="none" dirty="0">
                  <a:solidFill>
                    <a:srgbClr val="BFBFBF"/>
                  </a:solidFill>
                  <a:latin typeface="Arial"/>
                  <a:ea typeface="Arial"/>
                  <a:cs typeface="Arial"/>
                  <a:sym typeface="Arial"/>
                </a:rPr>
                <a:t>The font size of your title should be bigger than your name(s) and institution name(s). The smallest font size should be 28 points.</a:t>
              </a:r>
            </a:p>
            <a:p>
              <a:pPr marL="0" marR="0" lvl="0" indent="0" algn="l" rtl="0">
                <a:spcBef>
                  <a:spcPts val="0"/>
                </a:spcBef>
                <a:spcAft>
                  <a:spcPts val="0"/>
                </a:spcAft>
                <a:buSzPct val="25000"/>
                <a:buNone/>
              </a:pPr>
              <a:br>
                <a:rPr lang="en-US" sz="2200" b="1" i="0" u="none" strike="noStrike" cap="none" dirty="0">
                  <a:solidFill>
                    <a:schemeClr val="lt1"/>
                  </a:solidFill>
                  <a:latin typeface="Arial"/>
                  <a:ea typeface="Arial"/>
                  <a:cs typeface="Arial"/>
                  <a:sym typeface="Arial"/>
                </a:rPr>
              </a:br>
              <a:endParaRPr lang="en-US" sz="2200" b="1" i="0" u="none" strike="noStrike" cap="none" dirty="0">
                <a:solidFill>
                  <a:schemeClr val="lt1"/>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Adding Logos / Seals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SzPct val="25000"/>
                <a:buNone/>
              </a:pPr>
              <a:r>
                <a:rPr lang="en-US" sz="1900" b="1" i="0" u="none" strike="noStrike" cap="none" dirty="0">
                  <a:solidFill>
                    <a:srgbClr val="FFC000"/>
                  </a:solidFill>
                  <a:latin typeface="Arial"/>
                  <a:ea typeface="Arial"/>
                  <a:cs typeface="Arial"/>
                  <a:sym typeface="Arial"/>
                </a:rPr>
                <a:t>TIP: </a:t>
              </a:r>
              <a:r>
                <a:rPr lang="en-US" sz="1900" b="0" i="0" u="none" strike="noStrike" cap="none" dirty="0">
                  <a:solidFill>
                    <a:srgbClr val="BFBFBF"/>
                  </a:solidFill>
                  <a:latin typeface="Arial"/>
                  <a:ea typeface="Arial"/>
                  <a:cs typeface="Arial"/>
                  <a:sym typeface="Arial"/>
                </a:rPr>
                <a:t>If there</a:t>
              </a:r>
              <a:r>
                <a:rPr lang="en-US" sz="1900" b="0" i="0" u="none" strike="noStrike" cap="none" baseline="0" dirty="0">
                  <a:solidFill>
                    <a:srgbClr val="BFBFBF"/>
                  </a:solidFill>
                  <a:latin typeface="Arial"/>
                  <a:ea typeface="Arial"/>
                  <a:cs typeface="Arial"/>
                  <a:sym typeface="Arial"/>
                </a:rPr>
                <a:t> is a conference website,  you can pull logos from there.  Please keep in mind that we will be adding navigational buttons or a kiosk menu button on the right side of each slide.  Please make the appropriate space for that.</a:t>
              </a:r>
              <a:endParaRPr lang="en-US"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FFFFF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Photographs / Graphics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lvl="0" indent="0" algn="l" rtl="0">
                <a:spcBef>
                  <a:spcPts val="0"/>
                </a:spcBef>
                <a:spcAft>
                  <a:spcPts val="0"/>
                </a:spcAft>
                <a:buNone/>
              </a:pPr>
              <a:endParaRPr sz="1900" b="0" i="0" u="none" strike="noStrike" cap="none" dirty="0">
                <a:solidFill>
                  <a:srgbClr val="FFFFFF"/>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p:txBody>
        </p:sp>
        <p:cxnSp>
          <p:nvCxnSpPr>
            <p:cNvPr id="14" name="Shape 41"/>
            <p:cNvCxnSpPr/>
            <p:nvPr/>
          </p:nvCxnSpPr>
          <p:spPr>
            <a:xfrm>
              <a:off x="-11225189" y="9929895"/>
              <a:ext cx="10999814" cy="3173"/>
            </a:xfrm>
            <a:prstGeom prst="straightConnector1">
              <a:avLst/>
            </a:prstGeom>
            <a:noFill/>
            <a:ln w="12700" cap="rnd" cmpd="sng">
              <a:solidFill>
                <a:srgbClr val="FFC000"/>
              </a:solidFill>
              <a:prstDash val="solid"/>
              <a:round/>
              <a:headEnd type="none" w="med" len="med"/>
              <a:tailEnd type="none" w="med" len="med"/>
            </a:ln>
          </p:spPr>
        </p:cxnSp>
        <p:pic>
          <p:nvPicPr>
            <p:cNvPr id="16" name="Shape 43"/>
            <p:cNvPicPr preferRelativeResize="0"/>
            <p:nvPr/>
          </p:nvPicPr>
          <p:blipFill rotWithShape="1">
            <a:blip r:embed="rId17">
              <a:alphaModFix/>
            </a:blip>
            <a:srcRect/>
            <a:stretch/>
          </p:blipFill>
          <p:spPr>
            <a:xfrm>
              <a:off x="-10331510" y="16890955"/>
              <a:ext cx="8658652" cy="1476161"/>
            </a:xfrm>
            <a:prstGeom prst="rect">
              <a:avLst/>
            </a:prstGeom>
            <a:noFill/>
            <a:ln>
              <a:noFill/>
            </a:ln>
          </p:spPr>
        </p:pic>
        <p:grpSp>
          <p:nvGrpSpPr>
            <p:cNvPr id="17" name="Shape 44"/>
            <p:cNvGrpSpPr/>
            <p:nvPr/>
          </p:nvGrpSpPr>
          <p:grpSpPr>
            <a:xfrm>
              <a:off x="-5922006" y="26846778"/>
              <a:ext cx="3928726" cy="2045781"/>
              <a:chOff x="-2708583" y="12535487"/>
              <a:chExt cx="1810574" cy="939918"/>
            </a:xfrm>
          </p:grpSpPr>
          <p:grpSp>
            <p:nvGrpSpPr>
              <p:cNvPr id="18" name="Shape 45"/>
              <p:cNvGrpSpPr/>
              <p:nvPr/>
            </p:nvGrpSpPr>
            <p:grpSpPr>
              <a:xfrm>
                <a:off x="-2708583" y="12535487"/>
                <a:ext cx="651154" cy="939877"/>
                <a:chOff x="-3865203" y="13230561"/>
                <a:chExt cx="812691" cy="1346841"/>
              </a:xfrm>
            </p:grpSpPr>
            <p:pic>
              <p:nvPicPr>
                <p:cNvPr id="22" name="Shape 46"/>
                <p:cNvPicPr preferRelativeResize="0"/>
                <p:nvPr/>
              </p:nvPicPr>
              <p:blipFill rotWithShape="1">
                <a:blip r:embed="rId18">
                  <a:alphaModFix/>
                </a:blip>
                <a:srcRect/>
                <a:stretch/>
              </p:blipFill>
              <p:spPr>
                <a:xfrm>
                  <a:off x="-3821313" y="13230561"/>
                  <a:ext cx="768801" cy="1090856"/>
                </a:xfrm>
                <a:prstGeom prst="rect">
                  <a:avLst/>
                </a:prstGeom>
                <a:noFill/>
                <a:ln>
                  <a:noFill/>
                </a:ln>
              </p:spPr>
            </p:pic>
            <p:sp>
              <p:nvSpPr>
                <p:cNvPr id="23" name="Shape 47"/>
                <p:cNvSpPr txBox="1"/>
                <p:nvPr/>
              </p:nvSpPr>
              <p:spPr>
                <a:xfrm>
                  <a:off x="-3865203" y="14294160"/>
                  <a:ext cx="777053" cy="283242"/>
                </a:xfrm>
                <a:prstGeom prst="rect">
                  <a:avLst/>
                </a:prstGeom>
                <a:solidFill>
                  <a:schemeClr val="accent1"/>
                </a:solidFill>
                <a:ln>
                  <a:noFill/>
                </a:ln>
              </p:spPr>
              <p:txBody>
                <a:bodyPr lIns="71525" tIns="71525" rIns="71525" bIns="71525" anchor="t" anchorCtr="0">
                  <a:noAutofit/>
                </a:bodyPr>
                <a:lstStyle/>
                <a:p>
                  <a:pPr marL="0" marR="0" lvl="0" indent="0" algn="ctr" rtl="0">
                    <a:spcBef>
                      <a:spcPts val="0"/>
                    </a:spcBef>
                    <a:spcAft>
                      <a:spcPts val="0"/>
                    </a:spcAft>
                    <a:buSzPct val="25000"/>
                    <a:buNone/>
                  </a:pPr>
                  <a:r>
                    <a:rPr lang="en-US" sz="1300" b="1" i="0" u="none" strike="noStrike" cap="none" dirty="0">
                      <a:solidFill>
                        <a:schemeClr val="dk1"/>
                      </a:solidFill>
                      <a:latin typeface="Trebuchet MS"/>
                      <a:ea typeface="Trebuchet MS"/>
                      <a:cs typeface="Trebuchet MS"/>
                      <a:sym typeface="Trebuchet MS"/>
                    </a:rPr>
                    <a:t>ORIGINAL</a:t>
                  </a:r>
                </a:p>
              </p:txBody>
            </p:sp>
          </p:grpSp>
          <p:grpSp>
            <p:nvGrpSpPr>
              <p:cNvPr id="19" name="Shape 48"/>
              <p:cNvGrpSpPr/>
              <p:nvPr/>
            </p:nvGrpSpPr>
            <p:grpSpPr>
              <a:xfrm>
                <a:off x="-1957953" y="12535529"/>
                <a:ext cx="1059944" cy="939876"/>
                <a:chOff x="-2818389" y="13226580"/>
                <a:chExt cx="1456597" cy="1291593"/>
              </a:xfrm>
            </p:grpSpPr>
            <p:pic>
              <p:nvPicPr>
                <p:cNvPr id="20" name="Shape 49"/>
                <p:cNvPicPr preferRelativeResize="0"/>
                <p:nvPr/>
              </p:nvPicPr>
              <p:blipFill rotWithShape="1">
                <a:blip r:embed="rId18">
                  <a:alphaModFix/>
                </a:blip>
                <a:srcRect/>
                <a:stretch/>
              </p:blipFill>
              <p:spPr>
                <a:xfrm>
                  <a:off x="-2782071" y="13226580"/>
                  <a:ext cx="1420279" cy="1029693"/>
                </a:xfrm>
                <a:prstGeom prst="rect">
                  <a:avLst/>
                </a:prstGeom>
                <a:noFill/>
                <a:ln>
                  <a:noFill/>
                </a:ln>
              </p:spPr>
            </p:pic>
            <p:sp>
              <p:nvSpPr>
                <p:cNvPr id="21" name="Shape 50"/>
                <p:cNvSpPr txBox="1"/>
                <p:nvPr/>
              </p:nvSpPr>
              <p:spPr>
                <a:xfrm>
                  <a:off x="-2818389" y="14265592"/>
                  <a:ext cx="1419613" cy="252581"/>
                </a:xfrm>
                <a:prstGeom prst="rect">
                  <a:avLst/>
                </a:prstGeom>
                <a:solidFill>
                  <a:srgbClr val="FF0000"/>
                </a:solidFill>
                <a:ln>
                  <a:noFill/>
                </a:ln>
              </p:spPr>
              <p:txBody>
                <a:bodyPr lIns="357700" tIns="71525" rIns="357700" bIns="71525" anchor="t" anchorCtr="0">
                  <a:noAutofit/>
                </a:bodyPr>
                <a:lstStyle/>
                <a:p>
                  <a:pPr marL="0" marR="0" lvl="0" indent="0" algn="ctr" rtl="0">
                    <a:spcBef>
                      <a:spcPts val="0"/>
                    </a:spcBef>
                    <a:spcAft>
                      <a:spcPts val="0"/>
                    </a:spcAft>
                    <a:buSzPct val="25000"/>
                    <a:buNone/>
                  </a:pPr>
                  <a:r>
                    <a:rPr lang="en-US" sz="1100" b="1" i="0" u="none" strike="noStrike" cap="none">
                      <a:solidFill>
                        <a:schemeClr val="lt1"/>
                      </a:solidFill>
                      <a:latin typeface="Trebuchet MS"/>
                      <a:ea typeface="Trebuchet MS"/>
                      <a:cs typeface="Trebuchet MS"/>
                      <a:sym typeface="Trebuchet MS"/>
                    </a:rPr>
                    <a:t>DISTORTED</a:t>
                  </a:r>
                </a:p>
              </p:txBody>
            </p:sp>
          </p:grpSp>
        </p:grpSp>
      </p:grpSp>
    </p:spTree>
    <p:extLst>
      <p:ext uri="{BB962C8B-B14F-4D97-AF65-F5344CB8AC3E}">
        <p14:creationId xmlns:p14="http://schemas.microsoft.com/office/powerpoint/2010/main" val="14519364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2809037" rtl="0" eaLnBrk="1" latinLnBrk="0" hangingPunct="1">
        <a:lnSpc>
          <a:spcPct val="90000"/>
        </a:lnSpc>
        <a:spcBef>
          <a:spcPct val="0"/>
        </a:spcBef>
        <a:buNone/>
        <a:defRPr sz="13517" kern="1200">
          <a:solidFill>
            <a:schemeClr val="tx1"/>
          </a:solidFill>
          <a:latin typeface="+mj-lt"/>
          <a:ea typeface="+mj-ea"/>
          <a:cs typeface="+mj-cs"/>
        </a:defRPr>
      </a:lvl1pPr>
    </p:titleStyle>
    <p:bodyStyle>
      <a:lvl1pPr marL="702259" indent="-702259" algn="l" defTabSz="2809037" rtl="0" eaLnBrk="1" latinLnBrk="0" hangingPunct="1">
        <a:lnSpc>
          <a:spcPct val="90000"/>
        </a:lnSpc>
        <a:spcBef>
          <a:spcPts val="3072"/>
        </a:spcBef>
        <a:buFont typeface="Arial" panose="020B0604020202020204" pitchFamily="34" charset="0"/>
        <a:buChar char="•"/>
        <a:defRPr sz="8602" kern="1200">
          <a:solidFill>
            <a:schemeClr val="tx1"/>
          </a:solidFill>
          <a:latin typeface="+mn-lt"/>
          <a:ea typeface="+mn-ea"/>
          <a:cs typeface="+mn-cs"/>
        </a:defRPr>
      </a:lvl1pPr>
      <a:lvl2pPr marL="2106778" indent="-702259" algn="l" defTabSz="2809037" rtl="0" eaLnBrk="1" latinLnBrk="0" hangingPunct="1">
        <a:lnSpc>
          <a:spcPct val="90000"/>
        </a:lnSpc>
        <a:spcBef>
          <a:spcPts val="1536"/>
        </a:spcBef>
        <a:buFont typeface="Arial" panose="020B0604020202020204" pitchFamily="34" charset="0"/>
        <a:buChar char="•"/>
        <a:defRPr sz="7373" kern="1200">
          <a:solidFill>
            <a:schemeClr val="tx1"/>
          </a:solidFill>
          <a:latin typeface="+mn-lt"/>
          <a:ea typeface="+mn-ea"/>
          <a:cs typeface="+mn-cs"/>
        </a:defRPr>
      </a:lvl2pPr>
      <a:lvl3pPr marL="3511296" indent="-702259" algn="l" defTabSz="2809037" rtl="0" eaLnBrk="1" latinLnBrk="0" hangingPunct="1">
        <a:lnSpc>
          <a:spcPct val="90000"/>
        </a:lnSpc>
        <a:spcBef>
          <a:spcPts val="1536"/>
        </a:spcBef>
        <a:buFont typeface="Arial" panose="020B0604020202020204" pitchFamily="34" charset="0"/>
        <a:buChar char="•"/>
        <a:defRPr sz="6144" kern="1200">
          <a:solidFill>
            <a:schemeClr val="tx1"/>
          </a:solidFill>
          <a:latin typeface="+mn-lt"/>
          <a:ea typeface="+mn-ea"/>
          <a:cs typeface="+mn-cs"/>
        </a:defRPr>
      </a:lvl3pPr>
      <a:lvl4pPr marL="4915814"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4pPr>
      <a:lvl5pPr marL="6320333"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5pPr>
      <a:lvl6pPr marL="7724851"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6pPr>
      <a:lvl7pPr marL="9129370"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7pPr>
      <a:lvl8pPr marL="10533888"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8pPr>
      <a:lvl9pPr marL="11938406"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9pPr>
    </p:bodyStyle>
    <p:otherStyle>
      <a:defPPr>
        <a:defRPr lang="en-US"/>
      </a:defPPr>
      <a:lvl1pPr marL="0" algn="l" defTabSz="2809037" rtl="0" eaLnBrk="1" latinLnBrk="0" hangingPunct="1">
        <a:defRPr sz="5530" kern="1200">
          <a:solidFill>
            <a:schemeClr val="tx1"/>
          </a:solidFill>
          <a:latin typeface="+mn-lt"/>
          <a:ea typeface="+mn-ea"/>
          <a:cs typeface="+mn-cs"/>
        </a:defRPr>
      </a:lvl1pPr>
      <a:lvl2pPr marL="1404518" algn="l" defTabSz="2809037" rtl="0" eaLnBrk="1" latinLnBrk="0" hangingPunct="1">
        <a:defRPr sz="5530" kern="1200">
          <a:solidFill>
            <a:schemeClr val="tx1"/>
          </a:solidFill>
          <a:latin typeface="+mn-lt"/>
          <a:ea typeface="+mn-ea"/>
          <a:cs typeface="+mn-cs"/>
        </a:defRPr>
      </a:lvl2pPr>
      <a:lvl3pPr marL="2809037" algn="l" defTabSz="2809037" rtl="0" eaLnBrk="1" latinLnBrk="0" hangingPunct="1">
        <a:defRPr sz="5530" kern="1200">
          <a:solidFill>
            <a:schemeClr val="tx1"/>
          </a:solidFill>
          <a:latin typeface="+mn-lt"/>
          <a:ea typeface="+mn-ea"/>
          <a:cs typeface="+mn-cs"/>
        </a:defRPr>
      </a:lvl3pPr>
      <a:lvl4pPr marL="4213555" algn="l" defTabSz="2809037" rtl="0" eaLnBrk="1" latinLnBrk="0" hangingPunct="1">
        <a:defRPr sz="5530" kern="1200">
          <a:solidFill>
            <a:schemeClr val="tx1"/>
          </a:solidFill>
          <a:latin typeface="+mn-lt"/>
          <a:ea typeface="+mn-ea"/>
          <a:cs typeface="+mn-cs"/>
        </a:defRPr>
      </a:lvl4pPr>
      <a:lvl5pPr marL="5618074" algn="l" defTabSz="2809037" rtl="0" eaLnBrk="1" latinLnBrk="0" hangingPunct="1">
        <a:defRPr sz="5530" kern="1200">
          <a:solidFill>
            <a:schemeClr val="tx1"/>
          </a:solidFill>
          <a:latin typeface="+mn-lt"/>
          <a:ea typeface="+mn-ea"/>
          <a:cs typeface="+mn-cs"/>
        </a:defRPr>
      </a:lvl5pPr>
      <a:lvl6pPr marL="7022592" algn="l" defTabSz="2809037" rtl="0" eaLnBrk="1" latinLnBrk="0" hangingPunct="1">
        <a:defRPr sz="5530" kern="1200">
          <a:solidFill>
            <a:schemeClr val="tx1"/>
          </a:solidFill>
          <a:latin typeface="+mn-lt"/>
          <a:ea typeface="+mn-ea"/>
          <a:cs typeface="+mn-cs"/>
        </a:defRPr>
      </a:lvl6pPr>
      <a:lvl7pPr marL="8427110" algn="l" defTabSz="2809037" rtl="0" eaLnBrk="1" latinLnBrk="0" hangingPunct="1">
        <a:defRPr sz="5530" kern="1200">
          <a:solidFill>
            <a:schemeClr val="tx1"/>
          </a:solidFill>
          <a:latin typeface="+mn-lt"/>
          <a:ea typeface="+mn-ea"/>
          <a:cs typeface="+mn-cs"/>
        </a:defRPr>
      </a:lvl7pPr>
      <a:lvl8pPr marL="9831629" algn="l" defTabSz="2809037" rtl="0" eaLnBrk="1" latinLnBrk="0" hangingPunct="1">
        <a:defRPr sz="5530" kern="1200">
          <a:solidFill>
            <a:schemeClr val="tx1"/>
          </a:solidFill>
          <a:latin typeface="+mn-lt"/>
          <a:ea typeface="+mn-ea"/>
          <a:cs typeface="+mn-cs"/>
        </a:defRPr>
      </a:lvl8pPr>
      <a:lvl9pPr marL="11236147" algn="l" defTabSz="2809037"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48B98733-EBFE-1843-BDF7-07AEB31F3778}"/>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1EB0175-A058-A44C-AC13-0BBD7B3C43EF}"/>
              </a:ext>
            </a:extLst>
          </p:cNvPr>
          <p:cNvCxnSpPr>
            <a:cxnSpLocks/>
          </p:cNvCxnSpPr>
          <p:nvPr/>
        </p:nvCxnSpPr>
        <p:spPr>
          <a:xfrm>
            <a:off x="44268" y="4025691"/>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2A9EF9C7-E9FE-8048-8FE8-4CD1C6F7AD40}"/>
              </a:ext>
            </a:extLst>
          </p:cNvPr>
          <p:cNvSpPr/>
          <p:nvPr/>
        </p:nvSpPr>
        <p:spPr>
          <a:xfrm>
            <a:off x="91524" y="140425"/>
            <a:ext cx="37371889" cy="3828861"/>
          </a:xfrm>
          <a:prstGeom prst="rect">
            <a:avLst/>
          </a:prstGeom>
          <a:solidFill>
            <a:srgbClr val="6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33D38A3-FA80-194B-ACAC-2E6CF4DDE1A1}"/>
              </a:ext>
            </a:extLst>
          </p:cNvPr>
          <p:cNvSpPr txBox="1"/>
          <p:nvPr/>
        </p:nvSpPr>
        <p:spPr>
          <a:xfrm>
            <a:off x="4313155" y="228392"/>
            <a:ext cx="26582035" cy="36348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Genetic parameters of disease in growing pigs under a polymicrobial natural disease challenge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2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Usamah Kabuye</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a:t>
            </a:r>
            <a:r>
              <a:rPr lang="en-US" sz="3020" b="1" baseline="30000" dirty="0">
                <a:solidFill>
                  <a:prstClr val="white"/>
                </a:solidFill>
                <a:latin typeface="Calibri" panose="020F0502020204030204" pitchFamily="34" charset="0"/>
                <a:cs typeface="Calibri" panose="020F0502020204030204" pitchFamily="34" charset="0"/>
              </a:rPr>
              <a:t>,2</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John C. S. Harding</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Michael K. Dyck</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Frederic Fortin</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Graham S. Plastow</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302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PigGen</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Canada</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and Jack C. M. Dekkers</a:t>
            </a:r>
            <a:r>
              <a:rPr lang="en-US" sz="3020" b="1" baseline="30000" dirty="0">
                <a:solidFill>
                  <a:prstClr val="white"/>
                </a:solidFill>
                <a:latin typeface="Calibri" panose="020F0502020204030204" pitchFamily="34" charset="0"/>
                <a:cs typeface="Calibri" panose="020F0502020204030204" pitchFamily="34" charset="0"/>
              </a:rPr>
              <a:t>2</a:t>
            </a:r>
            <a:endPar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Interdepartmental Genetics and Genomics, Iowa State University, </a:t>
            </a:r>
            <a:r>
              <a:rPr lang="en-US" sz="2800" b="1" baseline="30000" dirty="0">
                <a:solidFill>
                  <a:prstClr val="white"/>
                </a:solidFill>
                <a:latin typeface="Calibri" panose="020F0502020204030204" pitchFamily="34" charset="0"/>
                <a:cs typeface="Calibri" panose="020F0502020204030204" pitchFamily="34" charset="0"/>
              </a:rPr>
              <a:t>2</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Animal Science, Iowa State University,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Large Animal Clinical Science, University of Saskatchewan,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Agricultural, Food and Nutritional Science, University of Alberta,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Centre de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développement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porc</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Québec,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PigGen Canada Industry Consortium</a:t>
            </a:r>
          </a:p>
        </p:txBody>
      </p:sp>
      <p:sp>
        <p:nvSpPr>
          <p:cNvPr id="65" name="TextBox 64">
            <a:extLst>
              <a:ext uri="{FF2B5EF4-FFF2-40B4-BE49-F238E27FC236}">
                <a16:creationId xmlns:a16="http://schemas.microsoft.com/office/drawing/2014/main" id="{ED1A3294-8FF7-504A-8015-8CEF4AF40FBA}"/>
              </a:ext>
            </a:extLst>
          </p:cNvPr>
          <p:cNvSpPr txBox="1"/>
          <p:nvPr/>
        </p:nvSpPr>
        <p:spPr>
          <a:xfrm>
            <a:off x="394453" y="4091974"/>
            <a:ext cx="36802033" cy="1380377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1" i="0" u="sng" strike="noStrike" kern="1200" cap="none" spc="0" normalizeH="0" baseline="0" noProof="0" dirty="0">
                <a:ln>
                  <a:noFill/>
                </a:ln>
                <a:solidFill>
                  <a:srgbClr val="123885"/>
                </a:solidFill>
                <a:effectLst/>
                <a:uLnTx/>
                <a:uFillTx/>
                <a:latin typeface="Calibri" panose="020F0502020204030204"/>
                <a:ea typeface="+mn-ea"/>
                <a:cs typeface="+mn-cs"/>
              </a:rPr>
              <a:t>Introduction</a:t>
            </a:r>
          </a:p>
          <a:p>
            <a:pPr marL="685800" marR="0" lvl="0" indent="-685800" algn="just" defTabSz="914400" rtl="0" eaLnBrk="0" fontAlgn="base" latinLnBrk="0" hangingPunct="0">
              <a:spcBef>
                <a:spcPct val="0"/>
              </a:spcBef>
              <a:spcAft>
                <a:spcPct val="0"/>
              </a:spcAft>
              <a:buClrTx/>
              <a:buSzTx/>
              <a:buFont typeface="Arial" panose="020B0604020202020204" pitchFamily="34" charset="0"/>
              <a:buChar char="•"/>
              <a:tabLst/>
              <a:defRPr/>
            </a:pPr>
            <a:r>
              <a:rPr kumimoji="0" lang="en-US" sz="5400" b="1"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Selection</a:t>
            </a:r>
            <a:r>
              <a:rPr kumimoji="0" lang="en-US" sz="54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 in most pig breeding programs is conducted in high-health nucleus herds, but pigs typically encounter multiple pathogens in commercial herds.</a:t>
            </a: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defRPr/>
            </a:pPr>
            <a:endParaRPr kumimoji="0" lang="en-US" sz="54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defRPr/>
            </a:pPr>
            <a:endParaRPr kumimoji="0" lang="en-US" sz="54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defRPr/>
            </a:pPr>
            <a:endParaRPr kumimoji="0" lang="en-US" sz="54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defRPr/>
            </a:pPr>
            <a:endParaRPr kumimoji="0" lang="en-US" sz="54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defRPr/>
            </a:pPr>
            <a:endParaRPr kumimoji="0" lang="en-US" sz="54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a:p>
            <a:pPr marL="685800" marR="0" lvl="0" indent="-685800" algn="just" defTabSz="457200" rtl="0" eaLnBrk="1" fontAlgn="auto" latinLnBrk="0" hangingPunct="1">
              <a:spcAft>
                <a:spcPts val="1200"/>
              </a:spcAft>
              <a:buClrTx/>
              <a:buSzTx/>
              <a:buFont typeface="Arial" panose="020B0604020202020204" pitchFamily="34" charset="0"/>
              <a:buChar char="•"/>
              <a:tabLst/>
              <a:defRPr/>
            </a:pPr>
            <a:r>
              <a:rPr kumimoji="0" lang="en-US" sz="5400" b="1"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Knowledge gap </a:t>
            </a:r>
            <a:r>
              <a:rPr kumimoji="0" lang="en-US" sz="5400" b="0" i="0" u="none" strike="noStrike" kern="12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of genetic parameters of disease related traits under a polymicrobial disease challenge still exists</a:t>
            </a:r>
          </a:p>
          <a:p>
            <a:pPr marL="685800" marR="0" lvl="0" indent="-685800" algn="just" defTabSz="457200" rtl="0" eaLnBrk="1" fontAlgn="auto" latinLnBrk="0" hangingPunct="1">
              <a:spcAft>
                <a:spcPts val="1200"/>
              </a:spcAft>
              <a:buClrTx/>
              <a:buSzTx/>
              <a:buFont typeface="Arial" panose="020B0604020202020204" pitchFamily="34" charset="0"/>
              <a:buChar char="•"/>
              <a:tabLst/>
              <a:defRPr/>
            </a:pPr>
            <a:r>
              <a:rPr kumimoji="0" lang="en-US" sz="5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Genetic parameters </a:t>
            </a:r>
            <a:r>
              <a:rPr kumimoji="0" lang="en-US" sz="5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e.g., </a:t>
            </a:r>
            <a:r>
              <a:rPr kumimoji="0" lang="en-US" sz="5400" b="1" i="0" strike="noStrike" kern="1200" cap="none" spc="0" normalizeH="0" baseline="0" noProof="0" dirty="0">
                <a:ln>
                  <a:noFill/>
                </a:ln>
                <a:solidFill>
                  <a:srgbClr val="600000"/>
                </a:solidFill>
                <a:effectLst/>
                <a:uLnTx/>
                <a:uFillTx/>
                <a:latin typeface="Arial" panose="020B0604020202020204" pitchFamily="34" charset="0"/>
                <a:ea typeface="+mn-ea"/>
                <a:cs typeface="Arial" panose="020B0604020202020204" pitchFamily="34" charset="0"/>
              </a:rPr>
              <a:t>heritabilities</a:t>
            </a:r>
            <a:r>
              <a:rPr lang="en-US" sz="5400" b="1" dirty="0">
                <a:solidFill>
                  <a:srgbClr val="600000"/>
                </a:solidFill>
                <a:latin typeface="Arial" panose="020B0604020202020204" pitchFamily="34" charset="0"/>
                <a:cs typeface="Arial" panose="020B0604020202020204" pitchFamily="34" charset="0"/>
              </a:rPr>
              <a:t> </a:t>
            </a:r>
            <a:r>
              <a:rPr lang="en-US" sz="5400" dirty="0">
                <a:solidFill>
                  <a:srgbClr val="002060"/>
                </a:solidFill>
                <a:latin typeface="Arial" panose="020B0604020202020204" pitchFamily="34" charset="0"/>
                <a:cs typeface="Arial" panose="020B0604020202020204" pitchFamily="34" charset="0"/>
              </a:rPr>
              <a:t>and</a:t>
            </a:r>
            <a:r>
              <a:rPr lang="en-US" sz="5400" b="1" dirty="0">
                <a:solidFill>
                  <a:srgbClr val="600000"/>
                </a:solidFill>
                <a:latin typeface="Arial" panose="020B0604020202020204" pitchFamily="34" charset="0"/>
                <a:cs typeface="Arial" panose="020B0604020202020204" pitchFamily="34" charset="0"/>
              </a:rPr>
              <a:t> </a:t>
            </a:r>
            <a:r>
              <a:rPr kumimoji="0" lang="en-US" sz="5400" b="1" i="0" strike="noStrike" kern="1200" cap="none" spc="0" normalizeH="0" baseline="0" noProof="0" dirty="0">
                <a:ln>
                  <a:noFill/>
                </a:ln>
                <a:solidFill>
                  <a:srgbClr val="600000"/>
                </a:solidFill>
                <a:effectLst/>
                <a:uLnTx/>
                <a:uFillTx/>
                <a:latin typeface="Arial" panose="020B0604020202020204" pitchFamily="34" charset="0"/>
                <a:ea typeface="+mn-ea"/>
                <a:cs typeface="Arial" panose="020B0604020202020204" pitchFamily="34" charset="0"/>
              </a:rPr>
              <a:t>genetic correlations </a:t>
            </a:r>
            <a:r>
              <a:rPr kumimoji="0" lang="en-US" sz="5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between traits are key to strategic animal breeding. </a:t>
            </a:r>
          </a:p>
          <a:p>
            <a:pPr algn="ctr">
              <a:spcAft>
                <a:spcPts val="1200"/>
              </a:spcAft>
            </a:pPr>
            <a:r>
              <a:rPr lang="en-US" sz="6600" b="1" u="sng" dirty="0">
                <a:solidFill>
                  <a:srgbClr val="123885"/>
                </a:solidFill>
              </a:rPr>
              <a:t>Objective</a:t>
            </a:r>
          </a:p>
          <a:p>
            <a:pPr marL="685800" indent="-685800" algn="just">
              <a:spcAft>
                <a:spcPts val="1200"/>
              </a:spcAft>
              <a:buFont typeface="Arial" panose="020B0604020202020204" pitchFamily="34" charset="0"/>
              <a:buChar char="•"/>
            </a:pPr>
            <a:r>
              <a:rPr lang="en-US" sz="5400" dirty="0">
                <a:solidFill>
                  <a:srgbClr val="123885"/>
                </a:solidFill>
                <a:latin typeface="Arial" panose="020B0604020202020204" pitchFamily="34" charset="0"/>
                <a:ea typeface="Calibri" panose="020F0502020204030204" pitchFamily="34" charset="0"/>
                <a:cs typeface="Arial" panose="020B0604020202020204" pitchFamily="34" charset="0"/>
              </a:rPr>
              <a:t>Estimate genetic parameters for treatment and mortality associated with specific diseases of growing pigs under a severe natural polymicrobial disease challenge</a:t>
            </a:r>
          </a:p>
        </p:txBody>
      </p:sp>
      <p:sp>
        <p:nvSpPr>
          <p:cNvPr id="9" name="Rounded Rectangle 8">
            <a:hlinkClick r:id="" action="ppaction://hlinkshowjump?jump=endshow"/>
            <a:extLst>
              <a:ext uri="{FF2B5EF4-FFF2-40B4-BE49-F238E27FC236}">
                <a16:creationId xmlns:a16="http://schemas.microsoft.com/office/drawing/2014/main" id="{17981097-C72A-6269-0D28-F3AFE553CAAF}"/>
              </a:ext>
            </a:extLst>
          </p:cNvPr>
          <p:cNvSpPr/>
          <p:nvPr/>
        </p:nvSpPr>
        <p:spPr>
          <a:xfrm>
            <a:off x="32819011" y="523830"/>
            <a:ext cx="3933758" cy="2557915"/>
          </a:xfrm>
          <a:prstGeom prst="roundRect">
            <a:avLst>
              <a:gd name="adj" fmla="val 1577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TAP HERE TO RETURN TO</a:t>
            </a:r>
            <a:br>
              <a:rPr lang="en-US" sz="4400" b="1" dirty="0"/>
            </a:br>
            <a:r>
              <a:rPr lang="en-US" sz="4400" b="1" dirty="0"/>
              <a:t>KIOSK MENU</a:t>
            </a:r>
          </a:p>
        </p:txBody>
      </p:sp>
      <p:sp>
        <p:nvSpPr>
          <p:cNvPr id="12" name="Action Button: Forward or Next 11">
            <a:hlinkClick r:id="" action="ppaction://hlinkshowjump?jump=nextslide" highlightClick="1"/>
            <a:extLst>
              <a:ext uri="{FF2B5EF4-FFF2-40B4-BE49-F238E27FC236}">
                <a16:creationId xmlns:a16="http://schemas.microsoft.com/office/drawing/2014/main" id="{28019B65-F5E8-3B26-6FB3-3C9E2DC4C235}"/>
              </a:ext>
            </a:extLst>
          </p:cNvPr>
          <p:cNvSpPr/>
          <p:nvPr/>
        </p:nvSpPr>
        <p:spPr>
          <a:xfrm>
            <a:off x="31160443" y="999488"/>
            <a:ext cx="1071245" cy="1446550"/>
          </a:xfrm>
          <a:prstGeom prst="actionButtonForwardNex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ea animal and shell with text&#10;&#10;Description automatically generated with medium confidence">
            <a:extLst>
              <a:ext uri="{FF2B5EF4-FFF2-40B4-BE49-F238E27FC236}">
                <a16:creationId xmlns:a16="http://schemas.microsoft.com/office/drawing/2014/main" id="{D33E9C8F-3A56-F06F-EDC0-338AD63FFF64}"/>
              </a:ext>
            </a:extLst>
          </p:cNvPr>
          <p:cNvPicPr>
            <a:picLocks noChangeAspect="1"/>
          </p:cNvPicPr>
          <p:nvPr/>
        </p:nvPicPr>
        <p:blipFill>
          <a:blip r:embed="rId3"/>
          <a:stretch>
            <a:fillRect/>
          </a:stretch>
        </p:blipFill>
        <p:spPr>
          <a:xfrm>
            <a:off x="394454" y="236361"/>
            <a:ext cx="3804958" cy="3634841"/>
          </a:xfrm>
          <a:prstGeom prst="rect">
            <a:avLst/>
          </a:prstGeom>
        </p:spPr>
      </p:pic>
      <p:pic>
        <p:nvPicPr>
          <p:cNvPr id="2" name="Picture 1" descr="A couple of people in a pig farm&#10;&#10;AI-generated content may be incorrect.">
            <a:extLst>
              <a:ext uri="{FF2B5EF4-FFF2-40B4-BE49-F238E27FC236}">
                <a16:creationId xmlns:a16="http://schemas.microsoft.com/office/drawing/2014/main" id="{8C141059-E923-4464-A848-F9260A87EDAA}"/>
              </a:ext>
            </a:extLst>
          </p:cNvPr>
          <p:cNvPicPr>
            <a:picLocks noChangeAspect="1"/>
          </p:cNvPicPr>
          <p:nvPr/>
        </p:nvPicPr>
        <p:blipFill>
          <a:blip r:embed="rId4"/>
          <a:stretch>
            <a:fillRect/>
          </a:stretch>
        </p:blipFill>
        <p:spPr>
          <a:xfrm>
            <a:off x="6858000" y="7221256"/>
            <a:ext cx="10450285" cy="5492423"/>
          </a:xfrm>
          <a:prstGeom prst="rect">
            <a:avLst/>
          </a:prstGeom>
        </p:spPr>
      </p:pic>
      <p:pic>
        <p:nvPicPr>
          <p:cNvPr id="5" name="Picture 4" descr="A group of pigs in mud&#10;&#10;AI-generated content may be incorrect.">
            <a:extLst>
              <a:ext uri="{FF2B5EF4-FFF2-40B4-BE49-F238E27FC236}">
                <a16:creationId xmlns:a16="http://schemas.microsoft.com/office/drawing/2014/main" id="{2CA9EB2A-EE7F-CB9B-3307-5CBC529365A5}"/>
              </a:ext>
            </a:extLst>
          </p:cNvPr>
          <p:cNvPicPr>
            <a:picLocks noChangeAspect="1"/>
          </p:cNvPicPr>
          <p:nvPr/>
        </p:nvPicPr>
        <p:blipFill>
          <a:blip r:embed="rId5"/>
          <a:stretch>
            <a:fillRect/>
          </a:stretch>
        </p:blipFill>
        <p:spPr>
          <a:xfrm>
            <a:off x="19632614" y="7115204"/>
            <a:ext cx="10216015" cy="5598476"/>
          </a:xfrm>
          <a:prstGeom prst="rect">
            <a:avLst/>
          </a:prstGeom>
        </p:spPr>
      </p:pic>
      <p:pic>
        <p:nvPicPr>
          <p:cNvPr id="13" name="Picture 12">
            <a:extLst>
              <a:ext uri="{FF2B5EF4-FFF2-40B4-BE49-F238E27FC236}">
                <a16:creationId xmlns:a16="http://schemas.microsoft.com/office/drawing/2014/main" id="{A953E956-F32C-AC63-687C-B06DA1CE7087}"/>
              </a:ext>
            </a:extLst>
          </p:cNvPr>
          <p:cNvPicPr>
            <a:picLocks noChangeAspect="1"/>
          </p:cNvPicPr>
          <p:nvPr/>
        </p:nvPicPr>
        <p:blipFill>
          <a:blip r:embed="rId6"/>
          <a:stretch>
            <a:fillRect/>
          </a:stretch>
        </p:blipFill>
        <p:spPr>
          <a:xfrm>
            <a:off x="280710" y="17895753"/>
            <a:ext cx="32727488" cy="2977531"/>
          </a:xfrm>
          <a:prstGeom prst="rect">
            <a:avLst/>
          </a:prstGeom>
        </p:spPr>
      </p:pic>
      <p:pic>
        <p:nvPicPr>
          <p:cNvPr id="7" name="Picture 6">
            <a:extLst>
              <a:ext uri="{FF2B5EF4-FFF2-40B4-BE49-F238E27FC236}">
                <a16:creationId xmlns:a16="http://schemas.microsoft.com/office/drawing/2014/main" id="{8B836E6E-9004-3707-474C-91B0BC3990AF}"/>
              </a:ext>
            </a:extLst>
          </p:cNvPr>
          <p:cNvPicPr>
            <a:picLocks noChangeAspect="1"/>
          </p:cNvPicPr>
          <p:nvPr/>
        </p:nvPicPr>
        <p:blipFill>
          <a:blip r:embed="rId7"/>
          <a:stretch>
            <a:fillRect/>
          </a:stretch>
        </p:blipFill>
        <p:spPr>
          <a:xfrm>
            <a:off x="33267143" y="17962035"/>
            <a:ext cx="3798714" cy="2858224"/>
          </a:xfrm>
          <a:prstGeom prst="rect">
            <a:avLst/>
          </a:prstGeom>
        </p:spPr>
      </p:pic>
    </p:spTree>
    <p:extLst>
      <p:ext uri="{BB962C8B-B14F-4D97-AF65-F5344CB8AC3E}">
        <p14:creationId xmlns:p14="http://schemas.microsoft.com/office/powerpoint/2010/main" val="290174440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20952040-9BA6-6328-5274-EDA97C7AE4F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C54AFC41-921E-14BF-B172-A54311C72A97}"/>
              </a:ext>
            </a:extLst>
          </p:cNvPr>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48A641A-6A18-2F37-F055-34C921CDF3A2}"/>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E42871E-8526-A561-52EA-A4BD1CF7C304}"/>
              </a:ext>
            </a:extLst>
          </p:cNvPr>
          <p:cNvCxnSpPr>
            <a:cxnSpLocks/>
          </p:cNvCxnSpPr>
          <p:nvPr/>
        </p:nvCxnSpPr>
        <p:spPr>
          <a:xfrm>
            <a:off x="44268" y="4025691"/>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80388C9F-A0EC-161D-1C11-13E1E1DD17BE}"/>
              </a:ext>
            </a:extLst>
          </p:cNvPr>
          <p:cNvSpPr/>
          <p:nvPr/>
        </p:nvSpPr>
        <p:spPr>
          <a:xfrm>
            <a:off x="91524" y="140425"/>
            <a:ext cx="37371889" cy="3828861"/>
          </a:xfrm>
          <a:prstGeom prst="rect">
            <a:avLst/>
          </a:prstGeom>
          <a:solidFill>
            <a:srgbClr val="6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00A4DBA-BA0F-A27D-BA51-9F2691DD6BE4}"/>
              </a:ext>
            </a:extLst>
          </p:cNvPr>
          <p:cNvSpPr txBox="1"/>
          <p:nvPr/>
        </p:nvSpPr>
        <p:spPr>
          <a:xfrm>
            <a:off x="4380697" y="228392"/>
            <a:ext cx="26707780" cy="36348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Genetic parameters of disease in growing pigs under a polymicrobial natural disease challenge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2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Usamah Kabuye</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1,2</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John C. S. Harding</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Michael K. Dyck</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Frederic Fortin</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Graham S. Plastow</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302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PigGen</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Canada</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and Jack C. M. Dekkers</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endPar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Interdepartmental Genetics and Genomics, Iowa State University, </a:t>
            </a:r>
            <a:r>
              <a:rPr kumimoji="0" lang="en-US" sz="280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Animal Science, Iowa State University,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Large Animal Clinical Science, University of Saskatchewan,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Agricultural, Food and Nutritional Science, University of Alberta,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Centre de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développement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porc</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Québec,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PigGen Canada Industry Consortium</a:t>
            </a:r>
          </a:p>
        </p:txBody>
      </p:sp>
      <p:sp>
        <p:nvSpPr>
          <p:cNvPr id="9" name="Rounded Rectangle 8">
            <a:hlinkClick r:id="" action="ppaction://hlinkshowjump?jump=endshow"/>
            <a:extLst>
              <a:ext uri="{FF2B5EF4-FFF2-40B4-BE49-F238E27FC236}">
                <a16:creationId xmlns:a16="http://schemas.microsoft.com/office/drawing/2014/main" id="{091A39F4-EDC2-E946-2B14-49A21BB88F15}"/>
              </a:ext>
            </a:extLst>
          </p:cNvPr>
          <p:cNvSpPr/>
          <p:nvPr/>
        </p:nvSpPr>
        <p:spPr>
          <a:xfrm>
            <a:off x="32819011" y="523830"/>
            <a:ext cx="3933758" cy="2557915"/>
          </a:xfrm>
          <a:prstGeom prst="roundRect">
            <a:avLst>
              <a:gd name="adj" fmla="val 1577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TAP HERE TO RETURN TO</a:t>
            </a:r>
            <a:br>
              <a:rPr lang="en-US" sz="4400" b="1" dirty="0"/>
            </a:br>
            <a:r>
              <a:rPr lang="en-US" sz="4400" b="1" dirty="0"/>
              <a:t>KIOSK MENU</a:t>
            </a:r>
          </a:p>
        </p:txBody>
      </p:sp>
      <p:sp>
        <p:nvSpPr>
          <p:cNvPr id="12" name="Action Button: Forward or Next 11">
            <a:hlinkClick r:id="" action="ppaction://hlinkshowjump?jump=nextslide" highlightClick="1"/>
            <a:extLst>
              <a:ext uri="{FF2B5EF4-FFF2-40B4-BE49-F238E27FC236}">
                <a16:creationId xmlns:a16="http://schemas.microsoft.com/office/drawing/2014/main" id="{AD4C73D9-8391-853B-8C6C-38F9AD3D6875}"/>
              </a:ext>
            </a:extLst>
          </p:cNvPr>
          <p:cNvSpPr/>
          <p:nvPr/>
        </p:nvSpPr>
        <p:spPr>
          <a:xfrm>
            <a:off x="31135730" y="999488"/>
            <a:ext cx="1071245" cy="1446550"/>
          </a:xfrm>
          <a:prstGeom prst="actionButtonForwardNex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ea animal and shell with text&#10;&#10;Description automatically generated with medium confidence">
            <a:extLst>
              <a:ext uri="{FF2B5EF4-FFF2-40B4-BE49-F238E27FC236}">
                <a16:creationId xmlns:a16="http://schemas.microsoft.com/office/drawing/2014/main" id="{09B906C6-83D5-6DF7-D6A4-ED9322F62CBB}"/>
              </a:ext>
            </a:extLst>
          </p:cNvPr>
          <p:cNvPicPr>
            <a:picLocks noChangeAspect="1"/>
          </p:cNvPicPr>
          <p:nvPr/>
        </p:nvPicPr>
        <p:blipFill>
          <a:blip r:embed="rId3"/>
          <a:stretch>
            <a:fillRect/>
          </a:stretch>
        </p:blipFill>
        <p:spPr>
          <a:xfrm>
            <a:off x="394454" y="342714"/>
            <a:ext cx="3683312" cy="3297406"/>
          </a:xfrm>
          <a:prstGeom prst="rect">
            <a:avLst/>
          </a:prstGeom>
        </p:spPr>
      </p:pic>
      <p:sp>
        <p:nvSpPr>
          <p:cNvPr id="6" name="TextBox 5">
            <a:extLst>
              <a:ext uri="{FF2B5EF4-FFF2-40B4-BE49-F238E27FC236}">
                <a16:creationId xmlns:a16="http://schemas.microsoft.com/office/drawing/2014/main" id="{EC544866-B25F-54E1-2A7A-E7B2260A02E4}"/>
              </a:ext>
            </a:extLst>
          </p:cNvPr>
          <p:cNvSpPr txBox="1"/>
          <p:nvPr/>
        </p:nvSpPr>
        <p:spPr>
          <a:xfrm>
            <a:off x="1040946" y="4240050"/>
            <a:ext cx="36420793" cy="830997"/>
          </a:xfrm>
          <a:prstGeom prst="rect">
            <a:avLst/>
          </a:prstGeom>
          <a:noFill/>
        </p:spPr>
        <p:txBody>
          <a:bodyPr wrap="square" rtlCol="0">
            <a:spAutoFit/>
          </a:bodyPr>
          <a:lstStyle/>
          <a:p>
            <a:pPr algn="ctr"/>
            <a:r>
              <a:rPr lang="en-US" sz="4800" b="1" u="sng" dirty="0">
                <a:solidFill>
                  <a:srgbClr val="123885"/>
                </a:solidFill>
              </a:rPr>
              <a:t>Materials and methods</a:t>
            </a:r>
            <a:r>
              <a:rPr lang="en-US" sz="4800" b="1" dirty="0">
                <a:solidFill>
                  <a:srgbClr val="123885"/>
                </a:solidFill>
              </a:rPr>
              <a:t>    </a:t>
            </a:r>
            <a:r>
              <a:rPr lang="en-US" sz="4000" dirty="0">
                <a:solidFill>
                  <a:srgbClr val="123885"/>
                </a:solidFill>
              </a:rPr>
              <a:t>A three-phase natural polymicrobial disease challenge (Putz et al.,2019, Frontiers in Genetics)</a:t>
            </a:r>
            <a:endParaRPr lang="en-US" sz="6000" dirty="0">
              <a:solidFill>
                <a:schemeClr val="bg1"/>
              </a:solidFill>
            </a:endParaRPr>
          </a:p>
        </p:txBody>
      </p:sp>
      <p:pic>
        <p:nvPicPr>
          <p:cNvPr id="7" name="Picture 6">
            <a:extLst>
              <a:ext uri="{FF2B5EF4-FFF2-40B4-BE49-F238E27FC236}">
                <a16:creationId xmlns:a16="http://schemas.microsoft.com/office/drawing/2014/main" id="{4AE937AA-501E-1A81-C72A-E07D01A36762}"/>
              </a:ext>
            </a:extLst>
          </p:cNvPr>
          <p:cNvPicPr>
            <a:picLocks noChangeAspect="1"/>
          </p:cNvPicPr>
          <p:nvPr/>
        </p:nvPicPr>
        <p:blipFill>
          <a:blip r:embed="rId4"/>
          <a:stretch>
            <a:fillRect/>
          </a:stretch>
        </p:blipFill>
        <p:spPr>
          <a:xfrm>
            <a:off x="1436914" y="4952751"/>
            <a:ext cx="34518600" cy="4738889"/>
          </a:xfrm>
          <a:prstGeom prst="rect">
            <a:avLst/>
          </a:prstGeom>
        </p:spPr>
      </p:pic>
      <p:sp>
        <p:nvSpPr>
          <p:cNvPr id="8" name="TextBox 7">
            <a:extLst>
              <a:ext uri="{FF2B5EF4-FFF2-40B4-BE49-F238E27FC236}">
                <a16:creationId xmlns:a16="http://schemas.microsoft.com/office/drawing/2014/main" id="{67E5BF05-3313-CFDC-13B5-313796AE736A}"/>
              </a:ext>
            </a:extLst>
          </p:cNvPr>
          <p:cNvSpPr txBox="1"/>
          <p:nvPr/>
        </p:nvSpPr>
        <p:spPr>
          <a:xfrm>
            <a:off x="1355373" y="9789613"/>
            <a:ext cx="7164476" cy="2031325"/>
          </a:xfrm>
          <a:prstGeom prst="rect">
            <a:avLst/>
          </a:prstGeom>
          <a:noFill/>
        </p:spPr>
        <p:txBody>
          <a:bodyPr wrap="square" rtlCol="0">
            <a:spAutoFit/>
          </a:bodyPr>
          <a:lstStyle/>
          <a:p>
            <a:pPr defTabSz="457200">
              <a:lnSpc>
                <a:spcPct val="150000"/>
              </a:lnSpc>
            </a:pPr>
            <a:r>
              <a:rPr lang="en-US" sz="3600" b="1" dirty="0">
                <a:solidFill>
                  <a:srgbClr val="600000"/>
                </a:solidFill>
                <a:latin typeface="Arial" panose="020B0604020202020204" pitchFamily="34" charset="0"/>
                <a:ea typeface="Calibri" panose="020F0502020204030204" pitchFamily="34" charset="0"/>
                <a:cs typeface="Arial" panose="020B0604020202020204" pitchFamily="34" charset="0"/>
              </a:rPr>
              <a:t>Animals and genotyping</a:t>
            </a:r>
          </a:p>
          <a:p>
            <a:pPr marL="171450" indent="-171450" defTabSz="457200">
              <a:buFont typeface="Arial" panose="020B0604020202020204" pitchFamily="34" charset="0"/>
              <a:buChar char="•"/>
            </a:pPr>
            <a:r>
              <a:rPr lang="en-US" sz="3600" dirty="0">
                <a:solidFill>
                  <a:srgbClr val="123885"/>
                </a:solidFill>
                <a:latin typeface="Arial" panose="020B0604020202020204" pitchFamily="34" charset="0"/>
                <a:ea typeface="Calibri" panose="020F0502020204030204" pitchFamily="34" charset="0"/>
                <a:cs typeface="Arial" panose="020B0604020202020204" pitchFamily="34" charset="0"/>
              </a:rPr>
              <a:t>4,095 Y × LR barrows </a:t>
            </a:r>
          </a:p>
          <a:p>
            <a:pPr marL="171450" indent="-171450" defTabSz="457200">
              <a:buFont typeface="Arial" panose="020B0604020202020204" pitchFamily="34" charset="0"/>
              <a:buChar char="•"/>
            </a:pPr>
            <a:r>
              <a:rPr lang="en-US" sz="3600" dirty="0">
                <a:solidFill>
                  <a:srgbClr val="123885"/>
                </a:solidFill>
                <a:latin typeface="Arial" panose="020B0604020202020204" pitchFamily="34" charset="0"/>
                <a:ea typeface="Calibri" panose="020F0502020204030204" pitchFamily="34" charset="0"/>
                <a:cs typeface="Arial" panose="020B0604020202020204" pitchFamily="34" charset="0"/>
              </a:rPr>
              <a:t>66 batches (each ~60 -75 pigs)</a:t>
            </a:r>
          </a:p>
        </p:txBody>
      </p:sp>
      <p:pic>
        <p:nvPicPr>
          <p:cNvPr id="10" name="Picture 9">
            <a:extLst>
              <a:ext uri="{FF2B5EF4-FFF2-40B4-BE49-F238E27FC236}">
                <a16:creationId xmlns:a16="http://schemas.microsoft.com/office/drawing/2014/main" id="{F4B7AA06-1039-BA16-8B21-2C75066BDC5E}"/>
              </a:ext>
            </a:extLst>
          </p:cNvPr>
          <p:cNvPicPr>
            <a:picLocks noChangeAspect="1"/>
          </p:cNvPicPr>
          <p:nvPr/>
        </p:nvPicPr>
        <p:blipFill>
          <a:blip r:embed="rId5"/>
          <a:stretch>
            <a:fillRect/>
          </a:stretch>
        </p:blipFill>
        <p:spPr>
          <a:xfrm>
            <a:off x="1476477" y="12208440"/>
            <a:ext cx="7164476" cy="5272341"/>
          </a:xfrm>
          <a:prstGeom prst="rect">
            <a:avLst/>
          </a:prstGeom>
        </p:spPr>
      </p:pic>
      <p:pic>
        <p:nvPicPr>
          <p:cNvPr id="11" name="Picture 10" descr="A person in a blue coat and hat with a stethoscope on his neck and a tablet in a pig farm&#10;&#10;AI-generated content may be incorrect.">
            <a:extLst>
              <a:ext uri="{FF2B5EF4-FFF2-40B4-BE49-F238E27FC236}">
                <a16:creationId xmlns:a16="http://schemas.microsoft.com/office/drawing/2014/main" id="{3FF8AB6F-F1A0-EA76-FDB6-E6C5147A74AE}"/>
              </a:ext>
            </a:extLst>
          </p:cNvPr>
          <p:cNvPicPr>
            <a:picLocks noChangeAspect="1"/>
          </p:cNvPicPr>
          <p:nvPr/>
        </p:nvPicPr>
        <p:blipFill>
          <a:blip r:embed="rId6"/>
          <a:stretch>
            <a:fillRect/>
          </a:stretch>
        </p:blipFill>
        <p:spPr>
          <a:xfrm>
            <a:off x="9225259" y="10106612"/>
            <a:ext cx="6870530" cy="6008349"/>
          </a:xfrm>
          <a:prstGeom prst="rect">
            <a:avLst/>
          </a:prstGeom>
        </p:spPr>
      </p:pic>
      <p:pic>
        <p:nvPicPr>
          <p:cNvPr id="13" name="Picture 12">
            <a:extLst>
              <a:ext uri="{FF2B5EF4-FFF2-40B4-BE49-F238E27FC236}">
                <a16:creationId xmlns:a16="http://schemas.microsoft.com/office/drawing/2014/main" id="{1D17841B-524B-1B96-29F7-A78D168D7C85}"/>
              </a:ext>
            </a:extLst>
          </p:cNvPr>
          <p:cNvPicPr>
            <a:picLocks noChangeAspect="1"/>
          </p:cNvPicPr>
          <p:nvPr/>
        </p:nvPicPr>
        <p:blipFill>
          <a:blip r:embed="rId7"/>
          <a:stretch>
            <a:fillRect/>
          </a:stretch>
        </p:blipFill>
        <p:spPr>
          <a:xfrm>
            <a:off x="29260488" y="11570586"/>
            <a:ext cx="3932032" cy="2795836"/>
          </a:xfrm>
          <a:prstGeom prst="rect">
            <a:avLst/>
          </a:prstGeom>
        </p:spPr>
      </p:pic>
      <p:pic>
        <p:nvPicPr>
          <p:cNvPr id="14" name="Picture 13">
            <a:extLst>
              <a:ext uri="{FF2B5EF4-FFF2-40B4-BE49-F238E27FC236}">
                <a16:creationId xmlns:a16="http://schemas.microsoft.com/office/drawing/2014/main" id="{9FB31B56-CDC6-5BA5-36A4-2534CF103D5A}"/>
              </a:ext>
            </a:extLst>
          </p:cNvPr>
          <p:cNvPicPr>
            <a:picLocks noChangeAspect="1"/>
          </p:cNvPicPr>
          <p:nvPr/>
        </p:nvPicPr>
        <p:blipFill>
          <a:blip r:embed="rId8"/>
          <a:stretch>
            <a:fillRect/>
          </a:stretch>
        </p:blipFill>
        <p:spPr>
          <a:xfrm>
            <a:off x="24069617" y="11415727"/>
            <a:ext cx="3362941" cy="2394168"/>
          </a:xfrm>
          <a:prstGeom prst="rect">
            <a:avLst/>
          </a:prstGeom>
        </p:spPr>
      </p:pic>
      <p:sp>
        <p:nvSpPr>
          <p:cNvPr id="15" name="TextBox 14">
            <a:extLst>
              <a:ext uri="{FF2B5EF4-FFF2-40B4-BE49-F238E27FC236}">
                <a16:creationId xmlns:a16="http://schemas.microsoft.com/office/drawing/2014/main" id="{4445863D-4FBB-783D-22B0-114B3FA00B11}"/>
              </a:ext>
            </a:extLst>
          </p:cNvPr>
          <p:cNvSpPr txBox="1"/>
          <p:nvPr/>
        </p:nvSpPr>
        <p:spPr>
          <a:xfrm>
            <a:off x="17538943" y="10832908"/>
            <a:ext cx="19526913" cy="4352089"/>
          </a:xfrm>
          <a:prstGeom prst="rect">
            <a:avLst/>
          </a:prstGeom>
          <a:noFill/>
        </p:spPr>
        <p:txBody>
          <a:bodyPr wrap="square" rtlCol="0">
            <a:spAutoFit/>
          </a:bodyPr>
          <a:lstStyle/>
          <a:p>
            <a:pPr>
              <a:lnSpc>
                <a:spcPts val="4800"/>
              </a:lnSpc>
            </a:pPr>
            <a:r>
              <a:rPr lang="en-US" sz="4000" b="1" dirty="0">
                <a:solidFill>
                  <a:srgbClr val="600000"/>
                </a:solidFill>
                <a:latin typeface="Arial" panose="020B0604020202020204" pitchFamily="34" charset="0"/>
                <a:ea typeface="Calibri" panose="020F0502020204030204" pitchFamily="34" charset="0"/>
                <a:cs typeface="Arial" panose="020B0604020202020204" pitchFamily="34" charset="0"/>
              </a:rPr>
              <a:t>Phenotypic data </a:t>
            </a:r>
            <a:r>
              <a:rPr lang="en-US" sz="4000" b="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4000" dirty="0">
                <a:solidFill>
                  <a:srgbClr val="123885"/>
                </a:solidFill>
                <a:latin typeface="Arial" panose="020B0604020202020204" pitchFamily="34" charset="0"/>
                <a:ea typeface="Calibri" panose="020F0502020204030204" pitchFamily="34" charset="0"/>
                <a:cs typeface="Arial" panose="020B0604020202020204" pitchFamily="34" charset="0"/>
              </a:rPr>
              <a:t>Individual health treatments and mortality records categorized as:</a:t>
            </a:r>
          </a:p>
          <a:p>
            <a:pPr marL="685800" lvl="1" indent="-228600">
              <a:lnSpc>
                <a:spcPts val="4800"/>
              </a:lnSpc>
              <a:buFont typeface="+mj-lt"/>
              <a:buAutoNum type="arabicPeriod"/>
            </a:pPr>
            <a:r>
              <a:rPr lang="en-US" sz="4000" dirty="0">
                <a:solidFill>
                  <a:srgbClr val="123885"/>
                </a:solidFill>
                <a:latin typeface="Arial" panose="020B0604020202020204" pitchFamily="34" charset="0"/>
                <a:ea typeface="Calibri" panose="020F0502020204030204" pitchFamily="34" charset="0"/>
                <a:cs typeface="Arial" panose="020B0604020202020204" pitchFamily="34" charset="0"/>
              </a:rPr>
              <a:t>Meningitis </a:t>
            </a:r>
          </a:p>
          <a:p>
            <a:pPr marL="685800" lvl="1" indent="-228600">
              <a:lnSpc>
                <a:spcPts val="4800"/>
              </a:lnSpc>
              <a:buFont typeface="+mj-lt"/>
              <a:buAutoNum type="arabicPeriod"/>
            </a:pPr>
            <a:r>
              <a:rPr lang="en-US" sz="4000" dirty="0">
                <a:solidFill>
                  <a:srgbClr val="123885"/>
                </a:solidFill>
                <a:latin typeface="Arial" panose="020B0604020202020204" pitchFamily="34" charset="0"/>
                <a:ea typeface="Calibri" panose="020F0502020204030204" pitchFamily="34" charset="0"/>
                <a:cs typeface="Arial" panose="020B0604020202020204" pitchFamily="34" charset="0"/>
              </a:rPr>
              <a:t>Respiratory distress</a:t>
            </a:r>
          </a:p>
          <a:p>
            <a:pPr marL="685800" lvl="1" indent="-228600">
              <a:lnSpc>
                <a:spcPts val="4800"/>
              </a:lnSpc>
              <a:buFont typeface="+mj-lt"/>
              <a:buAutoNum type="arabicPeriod"/>
            </a:pPr>
            <a:r>
              <a:rPr lang="en-US" sz="4000" dirty="0">
                <a:solidFill>
                  <a:srgbClr val="123885"/>
                </a:solidFill>
                <a:latin typeface="Arial" panose="020B0604020202020204" pitchFamily="34" charset="0"/>
                <a:ea typeface="Calibri" panose="020F0502020204030204" pitchFamily="34" charset="0"/>
                <a:cs typeface="Arial" panose="020B0604020202020204" pitchFamily="34" charset="0"/>
              </a:rPr>
              <a:t>Scours </a:t>
            </a:r>
          </a:p>
          <a:p>
            <a:pPr marL="685800" lvl="1" indent="-228600">
              <a:lnSpc>
                <a:spcPts val="4800"/>
              </a:lnSpc>
              <a:buFont typeface="+mj-lt"/>
              <a:buAutoNum type="arabicPeriod"/>
            </a:pPr>
            <a:r>
              <a:rPr lang="en-US" sz="4000" dirty="0">
                <a:solidFill>
                  <a:srgbClr val="123885"/>
                </a:solidFill>
                <a:latin typeface="Arial" panose="020B0604020202020204" pitchFamily="34" charset="0"/>
                <a:ea typeface="Calibri" panose="020F0502020204030204" pitchFamily="34" charset="0"/>
                <a:cs typeface="Arial" panose="020B0604020202020204" pitchFamily="34" charset="0"/>
              </a:rPr>
              <a:t>Unthriftiness </a:t>
            </a:r>
          </a:p>
          <a:p>
            <a:pPr marL="685800" lvl="1" indent="-228600">
              <a:lnSpc>
                <a:spcPts val="4800"/>
              </a:lnSpc>
              <a:buFont typeface="+mj-lt"/>
              <a:buAutoNum type="arabicPeriod"/>
            </a:pPr>
            <a:r>
              <a:rPr lang="en-US" sz="4000" dirty="0">
                <a:solidFill>
                  <a:srgbClr val="123885"/>
                </a:solidFill>
                <a:latin typeface="Arial" panose="020B0604020202020204" pitchFamily="34" charset="0"/>
                <a:ea typeface="Calibri" panose="020F0502020204030204" pitchFamily="34" charset="0"/>
                <a:cs typeface="Arial" panose="020B0604020202020204" pitchFamily="34" charset="0"/>
              </a:rPr>
              <a:t>Other viral and/or bacterial infections </a:t>
            </a:r>
          </a:p>
          <a:p>
            <a:pPr>
              <a:lnSpc>
                <a:spcPct val="150000"/>
              </a:lnSpc>
            </a:pPr>
            <a:endParaRPr lang="en-US" sz="28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A7E70942-C459-66D4-88BA-0887E46E7DBF}"/>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rot="10800000">
            <a:off x="16491672" y="10439855"/>
            <a:ext cx="1526686" cy="4352088"/>
          </a:xfrm>
          <a:prstGeom prst="rect">
            <a:avLst/>
          </a:prstGeom>
        </p:spPr>
      </p:pic>
      <p:pic>
        <p:nvPicPr>
          <p:cNvPr id="18" name="Picture 17">
            <a:extLst>
              <a:ext uri="{FF2B5EF4-FFF2-40B4-BE49-F238E27FC236}">
                <a16:creationId xmlns:a16="http://schemas.microsoft.com/office/drawing/2014/main" id="{E44C314F-1850-7405-4D84-357484E0CB51}"/>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rot="5400000">
            <a:off x="24719707" y="1850938"/>
            <a:ext cx="1912599" cy="16640157"/>
          </a:xfrm>
          <a:prstGeom prst="rect">
            <a:avLst/>
          </a:prstGeom>
        </p:spPr>
      </p:pic>
      <p:sp>
        <p:nvSpPr>
          <p:cNvPr id="20" name="TextBox 19">
            <a:extLst>
              <a:ext uri="{FF2B5EF4-FFF2-40B4-BE49-F238E27FC236}">
                <a16:creationId xmlns:a16="http://schemas.microsoft.com/office/drawing/2014/main" id="{CA97A79B-BA1C-892C-5138-538A155DD031}"/>
              </a:ext>
            </a:extLst>
          </p:cNvPr>
          <p:cNvSpPr txBox="1"/>
          <p:nvPr/>
        </p:nvSpPr>
        <p:spPr>
          <a:xfrm>
            <a:off x="20541344" y="9116745"/>
            <a:ext cx="10992183" cy="982513"/>
          </a:xfrm>
          <a:prstGeom prst="rect">
            <a:avLst/>
          </a:prstGeom>
          <a:noFill/>
        </p:spPr>
        <p:txBody>
          <a:bodyPr wrap="square" rtlCol="0">
            <a:spAutoFit/>
          </a:bodyPr>
          <a:lstStyle/>
          <a:p>
            <a:pPr algn="ctr">
              <a:lnSpc>
                <a:spcPct val="150000"/>
              </a:lnSpc>
            </a:pPr>
            <a:r>
              <a:rPr lang="en-US" sz="4400" b="1" dirty="0">
                <a:solidFill>
                  <a:srgbClr val="600000"/>
                </a:solidFill>
                <a:latin typeface="Arial" panose="020B0604020202020204" pitchFamily="34" charset="0"/>
                <a:ea typeface="Calibri" panose="020F0502020204030204" pitchFamily="34" charset="0"/>
                <a:cs typeface="Arial" panose="020B0604020202020204" pitchFamily="34" charset="0"/>
              </a:rPr>
              <a:t>Disease resilience data collection</a:t>
            </a:r>
          </a:p>
        </p:txBody>
      </p:sp>
      <p:sp>
        <p:nvSpPr>
          <p:cNvPr id="22" name="Cross 21">
            <a:extLst>
              <a:ext uri="{FF2B5EF4-FFF2-40B4-BE49-F238E27FC236}">
                <a16:creationId xmlns:a16="http://schemas.microsoft.com/office/drawing/2014/main" id="{D9185168-69DC-8D43-DDA4-B904D66EF37D}"/>
              </a:ext>
            </a:extLst>
          </p:cNvPr>
          <p:cNvSpPr/>
          <p:nvPr/>
        </p:nvSpPr>
        <p:spPr bwMode="auto">
          <a:xfrm>
            <a:off x="27522183" y="12210800"/>
            <a:ext cx="715971" cy="654076"/>
          </a:xfrm>
          <a:prstGeom prst="plus">
            <a:avLst>
              <a:gd name="adj" fmla="val 39876"/>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charset="0"/>
            </a:endParaRPr>
          </a:p>
        </p:txBody>
      </p:sp>
      <p:sp>
        <p:nvSpPr>
          <p:cNvPr id="25" name="TextBox 24">
            <a:extLst>
              <a:ext uri="{FF2B5EF4-FFF2-40B4-BE49-F238E27FC236}">
                <a16:creationId xmlns:a16="http://schemas.microsoft.com/office/drawing/2014/main" id="{DAF950FD-1BDA-57FA-57AF-97A468001D0E}"/>
              </a:ext>
            </a:extLst>
          </p:cNvPr>
          <p:cNvSpPr txBox="1"/>
          <p:nvPr/>
        </p:nvSpPr>
        <p:spPr>
          <a:xfrm>
            <a:off x="8217096" y="15404695"/>
            <a:ext cx="36867344" cy="1938992"/>
          </a:xfrm>
          <a:prstGeom prst="rect">
            <a:avLst/>
          </a:prstGeom>
          <a:noFill/>
        </p:spPr>
        <p:txBody>
          <a:bodyPr wrap="square" rtlCol="0">
            <a:spAutoFit/>
          </a:bodyPr>
          <a:lstStyle/>
          <a:p>
            <a:r>
              <a:rPr lang="en-US" sz="4800" b="1" dirty="0">
                <a:solidFill>
                  <a:srgbClr val="600000"/>
                </a:solidFill>
              </a:rPr>
              <a:t>                                                                  Variance Component Estimation</a:t>
            </a:r>
          </a:p>
          <a:p>
            <a:pPr marL="571500" indent="-571500" algn="just">
              <a:buFont typeface="Arial" panose="020B0604020202020204" pitchFamily="34" charset="0"/>
              <a:buChar char="•"/>
            </a:pPr>
            <a:r>
              <a:rPr lang="en-US" sz="3600" dirty="0">
                <a:solidFill>
                  <a:srgbClr val="123885"/>
                </a:solidFill>
                <a:latin typeface="Arial" panose="020B0604020202020204" pitchFamily="34" charset="0"/>
                <a:cs typeface="Arial" panose="020B0604020202020204" pitchFamily="34" charset="0"/>
              </a:rPr>
              <a:t>Single trait and bivariate analyses using generalized and linear mixed models with genomic relationships using ASReml (4.2) </a:t>
            </a:r>
          </a:p>
          <a:p>
            <a:pPr algn="ctr"/>
            <a:r>
              <a:rPr lang="en-US" sz="3600" b="1" dirty="0">
                <a:solidFill>
                  <a:srgbClr val="002060"/>
                </a:solidFill>
                <a:latin typeface="Arial" panose="020B0604020202020204" pitchFamily="34" charset="0"/>
                <a:ea typeface="Calibri" panose="020F0502020204030204" pitchFamily="34" charset="0"/>
                <a:cs typeface="Arial" panose="020B0604020202020204" pitchFamily="34" charset="0"/>
              </a:rPr>
              <a:t>Model: </a:t>
            </a:r>
            <a:r>
              <a:rPr lang="en-US" sz="3600" dirty="0">
                <a:latin typeface="Arial" panose="020B0604020202020204" pitchFamily="34" charset="0"/>
                <a:ea typeface="Calibri" panose="020F0502020204030204" pitchFamily="34" charset="0"/>
                <a:cs typeface="Arial" panose="020B0604020202020204" pitchFamily="34" charset="0"/>
              </a:rPr>
              <a:t>y</a:t>
            </a:r>
            <a:r>
              <a:rPr lang="en-US" sz="3600" baseline="-25000" dirty="0">
                <a:latin typeface="Arial" panose="020B0604020202020204" pitchFamily="34" charset="0"/>
                <a:ea typeface="Calibri" panose="020F0502020204030204" pitchFamily="34" charset="0"/>
                <a:cs typeface="Arial" panose="020B0604020202020204" pitchFamily="34" charset="0"/>
              </a:rPr>
              <a:t>ijklm</a:t>
            </a:r>
            <a:r>
              <a:rPr lang="en-US" sz="3600" dirty="0">
                <a:latin typeface="Arial" panose="020B0604020202020204" pitchFamily="34" charset="0"/>
                <a:ea typeface="Calibri" panose="020F0502020204030204" pitchFamily="34" charset="0"/>
                <a:cs typeface="Arial" panose="020B0604020202020204" pitchFamily="34" charset="0"/>
              </a:rPr>
              <a:t> = </a:t>
            </a:r>
            <a:r>
              <a:rPr lang="en-US" sz="3600" dirty="0">
                <a:solidFill>
                  <a:srgbClr val="0070C0"/>
                </a:solidFill>
                <a:latin typeface="Arial" panose="020B0604020202020204" pitchFamily="34" charset="0"/>
                <a:ea typeface="Calibri" panose="020F0502020204030204" pitchFamily="34" charset="0"/>
                <a:cs typeface="Arial" panose="020B0604020202020204" pitchFamily="34" charset="0"/>
              </a:rPr>
              <a:t>Batch</a:t>
            </a:r>
            <a:r>
              <a:rPr lang="en-US" sz="3600" baseline="-25000" dirty="0">
                <a:solidFill>
                  <a:srgbClr val="0070C0"/>
                </a:solidFill>
                <a:latin typeface="Arial" panose="020B0604020202020204" pitchFamily="34" charset="0"/>
                <a:ea typeface="Calibri" panose="020F0502020204030204" pitchFamily="34" charset="0"/>
                <a:cs typeface="Arial" panose="020B0604020202020204" pitchFamily="34" charset="0"/>
              </a:rPr>
              <a:t>i</a:t>
            </a:r>
            <a:r>
              <a:rPr lang="en-US" sz="3600" dirty="0">
                <a:solidFill>
                  <a:srgbClr val="00B0F0"/>
                </a:solidFill>
                <a:latin typeface="Arial" panose="020B0604020202020204" pitchFamily="34" charset="0"/>
                <a:ea typeface="Calibri" panose="020F0502020204030204" pitchFamily="34" charset="0"/>
                <a:cs typeface="Arial" panose="020B0604020202020204" pitchFamily="34" charset="0"/>
              </a:rPr>
              <a:t> </a:t>
            </a:r>
            <a:r>
              <a:rPr lang="en-US" sz="3600" dirty="0">
                <a:latin typeface="Arial" panose="020B0604020202020204" pitchFamily="34" charset="0"/>
                <a:ea typeface="Calibri" panose="020F0502020204030204" pitchFamily="34" charset="0"/>
                <a:cs typeface="Arial" panose="020B0604020202020204" pitchFamily="34" charset="0"/>
              </a:rPr>
              <a:t>+ </a:t>
            </a:r>
            <a:r>
              <a:rPr lang="en-US" sz="3600" dirty="0">
                <a:solidFill>
                  <a:srgbClr val="008A3E"/>
                </a:solidFill>
                <a:latin typeface="Arial" panose="020B0604020202020204" pitchFamily="34" charset="0"/>
                <a:ea typeface="Calibri" panose="020F0502020204030204" pitchFamily="34" charset="0"/>
                <a:cs typeface="Arial" panose="020B0604020202020204" pitchFamily="34" charset="0"/>
              </a:rPr>
              <a:t>EntryAge</a:t>
            </a:r>
            <a:r>
              <a:rPr lang="en-US" sz="3600" baseline="-25000" dirty="0">
                <a:solidFill>
                  <a:srgbClr val="008A3E"/>
                </a:solidFill>
                <a:latin typeface="Arial" panose="020B0604020202020204" pitchFamily="34" charset="0"/>
                <a:ea typeface="Calibri" panose="020F0502020204030204" pitchFamily="34" charset="0"/>
                <a:cs typeface="Arial" panose="020B0604020202020204" pitchFamily="34" charset="0"/>
              </a:rPr>
              <a:t>ijklm</a:t>
            </a:r>
            <a:r>
              <a:rPr lang="en-US" sz="3600"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3600" dirty="0">
                <a:latin typeface="Arial" panose="020B0604020202020204" pitchFamily="34" charset="0"/>
                <a:ea typeface="Calibri" panose="020F0502020204030204" pitchFamily="34" charset="0"/>
                <a:cs typeface="Arial" panose="020B0604020202020204" pitchFamily="34" charset="0"/>
              </a:rPr>
              <a:t>+ </a:t>
            </a:r>
            <a:r>
              <a:rPr lang="en-US" sz="3600" dirty="0">
                <a:solidFill>
                  <a:srgbClr val="C8102E"/>
                </a:solidFill>
                <a:latin typeface="Arial" panose="020B0604020202020204" pitchFamily="34" charset="0"/>
                <a:ea typeface="Calibri" panose="020F0502020204030204" pitchFamily="34" charset="0"/>
                <a:cs typeface="Arial" panose="020B0604020202020204" pitchFamily="34" charset="0"/>
              </a:rPr>
              <a:t>Pen</a:t>
            </a:r>
            <a:r>
              <a:rPr lang="en-US" sz="3600" baseline="-25000" dirty="0">
                <a:solidFill>
                  <a:srgbClr val="C8102E"/>
                </a:solidFill>
                <a:latin typeface="Arial" panose="020B0604020202020204" pitchFamily="34" charset="0"/>
                <a:ea typeface="Calibri" panose="020F0502020204030204" pitchFamily="34" charset="0"/>
                <a:cs typeface="Arial" panose="020B0604020202020204" pitchFamily="34" charset="0"/>
              </a:rPr>
              <a:t>k</a:t>
            </a:r>
            <a:r>
              <a:rPr lang="en-US" sz="3600" dirty="0">
                <a:latin typeface="Arial" panose="020B0604020202020204" pitchFamily="34" charset="0"/>
                <a:ea typeface="Calibri" panose="020F0502020204030204" pitchFamily="34" charset="0"/>
                <a:cs typeface="Arial" panose="020B0604020202020204" pitchFamily="34" charset="0"/>
              </a:rPr>
              <a:t> + </a:t>
            </a:r>
            <a:r>
              <a:rPr lang="en-US" sz="3600" dirty="0">
                <a:solidFill>
                  <a:srgbClr val="C8102E"/>
                </a:solidFill>
                <a:latin typeface="Arial" panose="020B0604020202020204" pitchFamily="34" charset="0"/>
                <a:ea typeface="Calibri" panose="020F0502020204030204" pitchFamily="34" charset="0"/>
                <a:cs typeface="Arial" panose="020B0604020202020204" pitchFamily="34" charset="0"/>
              </a:rPr>
              <a:t>Sow</a:t>
            </a:r>
            <a:r>
              <a:rPr lang="en-US" sz="3600" baseline="-25000" dirty="0">
                <a:solidFill>
                  <a:srgbClr val="C8102E"/>
                </a:solidFill>
                <a:latin typeface="Arial" panose="020B0604020202020204" pitchFamily="34" charset="0"/>
                <a:ea typeface="Calibri" panose="020F0502020204030204" pitchFamily="34" charset="0"/>
                <a:cs typeface="Arial" panose="020B0604020202020204" pitchFamily="34" charset="0"/>
              </a:rPr>
              <a:t>ijkl</a:t>
            </a:r>
            <a:r>
              <a:rPr lang="en-US" sz="3600" dirty="0">
                <a:latin typeface="Arial" panose="020B0604020202020204" pitchFamily="34" charset="0"/>
                <a:ea typeface="Calibri" panose="020F0502020204030204" pitchFamily="34" charset="0"/>
                <a:cs typeface="Arial" panose="020B0604020202020204" pitchFamily="34" charset="0"/>
              </a:rPr>
              <a:t> + </a:t>
            </a:r>
            <a:r>
              <a:rPr lang="en-US" sz="3600" dirty="0">
                <a:solidFill>
                  <a:srgbClr val="C8102E"/>
                </a:solidFill>
                <a:latin typeface="Arial" panose="020B0604020202020204" pitchFamily="34" charset="0"/>
                <a:ea typeface="Calibri" panose="020F0502020204030204" pitchFamily="34" charset="0"/>
                <a:cs typeface="Arial" panose="020B0604020202020204" pitchFamily="34" charset="0"/>
              </a:rPr>
              <a:t>Pig(grm)</a:t>
            </a:r>
            <a:r>
              <a:rPr lang="en-US" sz="3600" baseline="-25000" dirty="0">
                <a:solidFill>
                  <a:srgbClr val="C8102E"/>
                </a:solidFill>
                <a:latin typeface="Arial" panose="020B0604020202020204" pitchFamily="34" charset="0"/>
                <a:ea typeface="Calibri" panose="020F0502020204030204" pitchFamily="34" charset="0"/>
                <a:cs typeface="Arial" panose="020B0604020202020204" pitchFamily="34" charset="0"/>
              </a:rPr>
              <a:t>ijklm</a:t>
            </a:r>
            <a:r>
              <a:rPr lang="en-US" sz="3600" dirty="0">
                <a:solidFill>
                  <a:srgbClr val="C8102E"/>
                </a:solidFill>
                <a:latin typeface="Arial" panose="020B0604020202020204" pitchFamily="34" charset="0"/>
                <a:ea typeface="Calibri" panose="020F0502020204030204" pitchFamily="34" charset="0"/>
                <a:cs typeface="Arial" panose="020B0604020202020204" pitchFamily="34" charset="0"/>
              </a:rPr>
              <a:t> </a:t>
            </a:r>
            <a:r>
              <a:rPr lang="en-US" sz="3600" dirty="0">
                <a:latin typeface="Arial" panose="020B0604020202020204" pitchFamily="34" charset="0"/>
                <a:ea typeface="Calibri" panose="020F0502020204030204" pitchFamily="34" charset="0"/>
                <a:cs typeface="Arial" panose="020B0604020202020204" pitchFamily="34" charset="0"/>
              </a:rPr>
              <a:t>+ </a:t>
            </a:r>
            <a:r>
              <a:rPr lang="en-US" sz="3600" dirty="0">
                <a:solidFill>
                  <a:srgbClr val="C8102E"/>
                </a:solidFill>
                <a:latin typeface="Arial" panose="020B0604020202020204" pitchFamily="34" charset="0"/>
                <a:ea typeface="Calibri" panose="020F0502020204030204" pitchFamily="34" charset="0"/>
                <a:cs typeface="Arial" panose="020B0604020202020204" pitchFamily="34" charset="0"/>
              </a:rPr>
              <a:t>e</a:t>
            </a:r>
            <a:r>
              <a:rPr lang="en-US" sz="3600" baseline="-25000" dirty="0">
                <a:solidFill>
                  <a:srgbClr val="C8102E"/>
                </a:solidFill>
                <a:latin typeface="Arial" panose="020B0604020202020204" pitchFamily="34" charset="0"/>
                <a:ea typeface="Calibri" panose="020F0502020204030204" pitchFamily="34" charset="0"/>
                <a:cs typeface="Arial" panose="020B0604020202020204" pitchFamily="34" charset="0"/>
              </a:rPr>
              <a:t>ijklm</a:t>
            </a:r>
            <a:endParaRPr lang="en-US" sz="3600" dirty="0">
              <a:solidFill>
                <a:srgbClr val="123885"/>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203E992-ADA9-7DCE-52D1-ECA760AC40D3}"/>
              </a:ext>
            </a:extLst>
          </p:cNvPr>
          <p:cNvPicPr>
            <a:picLocks noChangeAspect="1"/>
          </p:cNvPicPr>
          <p:nvPr/>
        </p:nvPicPr>
        <p:blipFill>
          <a:blip r:embed="rId11"/>
          <a:stretch>
            <a:fillRect/>
          </a:stretch>
        </p:blipFill>
        <p:spPr>
          <a:xfrm>
            <a:off x="309687" y="17895753"/>
            <a:ext cx="32229856" cy="2977531"/>
          </a:xfrm>
          <a:prstGeom prst="rect">
            <a:avLst/>
          </a:prstGeom>
        </p:spPr>
      </p:pic>
      <p:pic>
        <p:nvPicPr>
          <p:cNvPr id="19" name="Picture 18">
            <a:extLst>
              <a:ext uri="{FF2B5EF4-FFF2-40B4-BE49-F238E27FC236}">
                <a16:creationId xmlns:a16="http://schemas.microsoft.com/office/drawing/2014/main" id="{DDF6FC79-0D75-7F4E-5C10-93CB55879D47}"/>
              </a:ext>
            </a:extLst>
          </p:cNvPr>
          <p:cNvPicPr>
            <a:picLocks noChangeAspect="1"/>
          </p:cNvPicPr>
          <p:nvPr/>
        </p:nvPicPr>
        <p:blipFill>
          <a:blip r:embed="rId12"/>
          <a:stretch>
            <a:fillRect/>
          </a:stretch>
        </p:blipFill>
        <p:spPr>
          <a:xfrm>
            <a:off x="32850541" y="17956438"/>
            <a:ext cx="4215316" cy="2863821"/>
          </a:xfrm>
          <a:prstGeom prst="rect">
            <a:avLst/>
          </a:prstGeom>
        </p:spPr>
      </p:pic>
    </p:spTree>
    <p:extLst>
      <p:ext uri="{BB962C8B-B14F-4D97-AF65-F5344CB8AC3E}">
        <p14:creationId xmlns:p14="http://schemas.microsoft.com/office/powerpoint/2010/main" val="23407839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02C8D591-EC22-326C-ECD3-5B88B82F1C18}"/>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481BF317-1AA8-A233-699C-1F26D0DA3895}"/>
              </a:ext>
            </a:extLst>
          </p:cNvPr>
          <p:cNvSpPr/>
          <p:nvPr/>
        </p:nvSpPr>
        <p:spPr>
          <a:xfrm>
            <a:off x="27480126" y="13330989"/>
            <a:ext cx="2334128" cy="510139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6A700F6-469E-76BB-6778-AB6C6FF24A13}"/>
              </a:ext>
            </a:extLst>
          </p:cNvPr>
          <p:cNvSpPr/>
          <p:nvPr/>
        </p:nvSpPr>
        <p:spPr>
          <a:xfrm>
            <a:off x="32388838" y="13330989"/>
            <a:ext cx="2334128" cy="512545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Chart 43">
            <a:extLst>
              <a:ext uri="{FF2B5EF4-FFF2-40B4-BE49-F238E27FC236}">
                <a16:creationId xmlns:a16="http://schemas.microsoft.com/office/drawing/2014/main" id="{14513A53-ECFD-2117-3BC0-34B7E2E0402C}"/>
              </a:ext>
            </a:extLst>
          </p:cNvPr>
          <p:cNvGraphicFramePr>
            <a:graphicFrameLocks/>
          </p:cNvGraphicFramePr>
          <p:nvPr>
            <p:extLst>
              <p:ext uri="{D42A27DB-BD31-4B8C-83A1-F6EECF244321}">
                <p14:modId xmlns:p14="http://schemas.microsoft.com/office/powerpoint/2010/main" val="2270583347"/>
              </p:ext>
            </p:extLst>
          </p:nvPr>
        </p:nvGraphicFramePr>
        <p:xfrm>
          <a:off x="23259106" y="12589421"/>
          <a:ext cx="13990319" cy="8292008"/>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FF24BC7E-52CB-08DC-2E87-BF98259F4E1B}"/>
              </a:ext>
            </a:extLst>
          </p:cNvPr>
          <p:cNvSpPr/>
          <p:nvPr/>
        </p:nvSpPr>
        <p:spPr>
          <a:xfrm>
            <a:off x="14567752" y="13477819"/>
            <a:ext cx="1591733" cy="6543396"/>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A72DCA-4974-70A8-2C60-BD11C87F6220}"/>
              </a:ext>
            </a:extLst>
          </p:cNvPr>
          <p:cNvSpPr/>
          <p:nvPr/>
        </p:nvSpPr>
        <p:spPr>
          <a:xfrm>
            <a:off x="17865423" y="13477819"/>
            <a:ext cx="1591733" cy="6543396"/>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6F5161-04C1-54E1-DBDC-F4660E373225}"/>
              </a:ext>
            </a:extLst>
          </p:cNvPr>
          <p:cNvSpPr/>
          <p:nvPr/>
        </p:nvSpPr>
        <p:spPr>
          <a:xfrm>
            <a:off x="21163850" y="13477819"/>
            <a:ext cx="1767969" cy="6543396"/>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19">
            <a:extLst>
              <a:ext uri="{FF2B5EF4-FFF2-40B4-BE49-F238E27FC236}">
                <a16:creationId xmlns:a16="http://schemas.microsoft.com/office/drawing/2014/main" id="{42E1A78E-9C38-5EB2-1C68-FFEFD6EC32E9}"/>
              </a:ext>
            </a:extLst>
          </p:cNvPr>
          <p:cNvGraphicFramePr>
            <a:graphicFrameLocks/>
          </p:cNvGraphicFramePr>
          <p:nvPr>
            <p:extLst>
              <p:ext uri="{D42A27DB-BD31-4B8C-83A1-F6EECF244321}">
                <p14:modId xmlns:p14="http://schemas.microsoft.com/office/powerpoint/2010/main" val="1939887645"/>
              </p:ext>
            </p:extLst>
          </p:nvPr>
        </p:nvGraphicFramePr>
        <p:xfrm>
          <a:off x="11782252" y="12512446"/>
          <a:ext cx="11347704" cy="8321040"/>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a:extLst>
              <a:ext uri="{FF2B5EF4-FFF2-40B4-BE49-F238E27FC236}">
                <a16:creationId xmlns:a16="http://schemas.microsoft.com/office/drawing/2014/main" id="{E3E3C4AE-F932-8A9F-1C83-F41793DFA831}"/>
              </a:ext>
            </a:extLst>
          </p:cNvPr>
          <p:cNvSpPr/>
          <p:nvPr/>
        </p:nvSpPr>
        <p:spPr>
          <a:xfrm>
            <a:off x="18112589" y="7049920"/>
            <a:ext cx="1591733" cy="5148281"/>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F19A9E-2958-70A1-97EE-BD831C8B8925}"/>
              </a:ext>
            </a:extLst>
          </p:cNvPr>
          <p:cNvSpPr/>
          <p:nvPr/>
        </p:nvSpPr>
        <p:spPr>
          <a:xfrm>
            <a:off x="14627753" y="7079417"/>
            <a:ext cx="1591733" cy="5075207"/>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0295E5-C987-EFF5-8734-E6D1E6B3E711}"/>
              </a:ext>
            </a:extLst>
          </p:cNvPr>
          <p:cNvSpPr/>
          <p:nvPr/>
        </p:nvSpPr>
        <p:spPr>
          <a:xfrm>
            <a:off x="21340086" y="7049920"/>
            <a:ext cx="1591733" cy="5114318"/>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hart 21">
            <a:extLst>
              <a:ext uri="{FF2B5EF4-FFF2-40B4-BE49-F238E27FC236}">
                <a16:creationId xmlns:a16="http://schemas.microsoft.com/office/drawing/2014/main" id="{54F7460B-4477-B7E6-84C5-5FB012D5E8C5}"/>
              </a:ext>
            </a:extLst>
          </p:cNvPr>
          <p:cNvGraphicFramePr>
            <a:graphicFrameLocks/>
          </p:cNvGraphicFramePr>
          <p:nvPr>
            <p:extLst>
              <p:ext uri="{D42A27DB-BD31-4B8C-83A1-F6EECF244321}">
                <p14:modId xmlns:p14="http://schemas.microsoft.com/office/powerpoint/2010/main" val="1653633772"/>
              </p:ext>
            </p:extLst>
          </p:nvPr>
        </p:nvGraphicFramePr>
        <p:xfrm>
          <a:off x="11782252" y="4188091"/>
          <a:ext cx="11347704" cy="8321040"/>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angle 6">
            <a:extLst>
              <a:ext uri="{FF2B5EF4-FFF2-40B4-BE49-F238E27FC236}">
                <a16:creationId xmlns:a16="http://schemas.microsoft.com/office/drawing/2014/main" id="{8B0DC5E7-D08A-5AE4-16BE-5155D6DE58DC}"/>
              </a:ext>
            </a:extLst>
          </p:cNvPr>
          <p:cNvSpPr/>
          <p:nvPr/>
        </p:nvSpPr>
        <p:spPr>
          <a:xfrm>
            <a:off x="2867995" y="13492869"/>
            <a:ext cx="1591733" cy="6461795"/>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C95721-7707-7D42-1A44-BA866D9D29C8}"/>
              </a:ext>
            </a:extLst>
          </p:cNvPr>
          <p:cNvSpPr/>
          <p:nvPr/>
        </p:nvSpPr>
        <p:spPr>
          <a:xfrm>
            <a:off x="6261335" y="13492869"/>
            <a:ext cx="1591733" cy="6461795"/>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6EBAF-7760-34BF-4B2C-820DB6E40AAC}"/>
              </a:ext>
            </a:extLst>
          </p:cNvPr>
          <p:cNvSpPr/>
          <p:nvPr/>
        </p:nvSpPr>
        <p:spPr>
          <a:xfrm>
            <a:off x="9683250" y="13477819"/>
            <a:ext cx="1591733" cy="6461795"/>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hart 17">
            <a:extLst>
              <a:ext uri="{FF2B5EF4-FFF2-40B4-BE49-F238E27FC236}">
                <a16:creationId xmlns:a16="http://schemas.microsoft.com/office/drawing/2014/main" id="{F33C96C9-918D-6813-E6BB-CDF24F51C02A}"/>
              </a:ext>
            </a:extLst>
          </p:cNvPr>
          <p:cNvGraphicFramePr>
            <a:graphicFrameLocks/>
          </p:cNvGraphicFramePr>
          <p:nvPr>
            <p:extLst>
              <p:ext uri="{D42A27DB-BD31-4B8C-83A1-F6EECF244321}">
                <p14:modId xmlns:p14="http://schemas.microsoft.com/office/powerpoint/2010/main" val="2185282637"/>
              </p:ext>
            </p:extLst>
          </p:nvPr>
        </p:nvGraphicFramePr>
        <p:xfrm>
          <a:off x="213988" y="12509131"/>
          <a:ext cx="11338560" cy="8330184"/>
        </p:xfrm>
        <a:graphic>
          <a:graphicData uri="http://schemas.openxmlformats.org/drawingml/2006/chart">
            <c:chart xmlns:c="http://schemas.openxmlformats.org/drawingml/2006/chart" xmlns:r="http://schemas.openxmlformats.org/officeDocument/2006/relationships" r:id="rId6"/>
          </a:graphicData>
        </a:graphic>
      </p:graphicFrame>
      <p:sp>
        <p:nvSpPr>
          <p:cNvPr id="2" name="Rectangle 1">
            <a:extLst>
              <a:ext uri="{FF2B5EF4-FFF2-40B4-BE49-F238E27FC236}">
                <a16:creationId xmlns:a16="http://schemas.microsoft.com/office/drawing/2014/main" id="{56389FB3-80F6-D8D3-EA75-DF16FFF71219}"/>
              </a:ext>
            </a:extLst>
          </p:cNvPr>
          <p:cNvSpPr/>
          <p:nvPr/>
        </p:nvSpPr>
        <p:spPr>
          <a:xfrm>
            <a:off x="3053777" y="5874165"/>
            <a:ext cx="1591733" cy="6271100"/>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BEFE1B-60E9-489D-0131-B31A1204C247}"/>
              </a:ext>
            </a:extLst>
          </p:cNvPr>
          <p:cNvSpPr/>
          <p:nvPr/>
        </p:nvSpPr>
        <p:spPr>
          <a:xfrm>
            <a:off x="9683251" y="5854028"/>
            <a:ext cx="1591733" cy="6271100"/>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30E5F5-FED7-9781-8803-A7A47781A880}"/>
              </a:ext>
            </a:extLst>
          </p:cNvPr>
          <p:cNvSpPr/>
          <p:nvPr/>
        </p:nvSpPr>
        <p:spPr>
          <a:xfrm>
            <a:off x="6386176" y="5820065"/>
            <a:ext cx="1591733" cy="6271100"/>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hart 18">
            <a:extLst>
              <a:ext uri="{FF2B5EF4-FFF2-40B4-BE49-F238E27FC236}">
                <a16:creationId xmlns:a16="http://schemas.microsoft.com/office/drawing/2014/main" id="{A4751FEA-C0C3-8DE0-B016-6B3B8C715E3C}"/>
              </a:ext>
            </a:extLst>
          </p:cNvPr>
          <p:cNvGraphicFramePr>
            <a:graphicFrameLocks/>
          </p:cNvGraphicFramePr>
          <p:nvPr>
            <p:extLst>
              <p:ext uri="{D42A27DB-BD31-4B8C-83A1-F6EECF244321}">
                <p14:modId xmlns:p14="http://schemas.microsoft.com/office/powerpoint/2010/main" val="2110073032"/>
              </p:ext>
            </p:extLst>
          </p:nvPr>
        </p:nvGraphicFramePr>
        <p:xfrm>
          <a:off x="213988" y="4164033"/>
          <a:ext cx="11338560" cy="8330184"/>
        </p:xfrm>
        <a:graphic>
          <a:graphicData uri="http://schemas.openxmlformats.org/drawingml/2006/chart">
            <c:chart xmlns:c="http://schemas.openxmlformats.org/drawingml/2006/chart" xmlns:r="http://schemas.openxmlformats.org/officeDocument/2006/relationships" r:id="rId7"/>
          </a:graphicData>
        </a:graphic>
      </p:graphicFrame>
      <p:sp>
        <p:nvSpPr>
          <p:cNvPr id="17" name="Rectangle 16">
            <a:extLst>
              <a:ext uri="{FF2B5EF4-FFF2-40B4-BE49-F238E27FC236}">
                <a16:creationId xmlns:a16="http://schemas.microsoft.com/office/drawing/2014/main" id="{389BDBF4-87E7-9ACE-2963-A2F41C36FC7E}"/>
              </a:ext>
            </a:extLst>
          </p:cNvPr>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6B5813E-687B-87E1-A688-45725AD64DEA}"/>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89C1FCA-27DA-651C-4729-97BE20FF0466}"/>
              </a:ext>
            </a:extLst>
          </p:cNvPr>
          <p:cNvCxnSpPr>
            <a:cxnSpLocks/>
          </p:cNvCxnSpPr>
          <p:nvPr/>
        </p:nvCxnSpPr>
        <p:spPr>
          <a:xfrm>
            <a:off x="44268" y="4025691"/>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D3E1D407-A2D3-7195-08C8-C4ECD0DAB1D7}"/>
              </a:ext>
            </a:extLst>
          </p:cNvPr>
          <p:cNvSpPr/>
          <p:nvPr/>
        </p:nvSpPr>
        <p:spPr>
          <a:xfrm>
            <a:off x="91524" y="140425"/>
            <a:ext cx="37371889" cy="3828861"/>
          </a:xfrm>
          <a:prstGeom prst="rect">
            <a:avLst/>
          </a:prstGeom>
          <a:solidFill>
            <a:srgbClr val="6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A5154A-9C60-AD3E-A9A6-004D9E975694}"/>
              </a:ext>
            </a:extLst>
          </p:cNvPr>
          <p:cNvSpPr txBox="1"/>
          <p:nvPr/>
        </p:nvSpPr>
        <p:spPr>
          <a:xfrm>
            <a:off x="4059383" y="228392"/>
            <a:ext cx="26816966" cy="36348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Genetic parameters of disease in growing pigs under a polymicrobial natural disease challenge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2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Usamah Kabuye</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1,2</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John C. S. Harding</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Michael K. Dyck</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Frederic Fortin</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Graham S. Plastow</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302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PigGen</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Canada</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and Jack C. M. Dekkers</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endPar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Interdepartmental Genetics and Genomics, Iowa State University, </a:t>
            </a:r>
            <a:r>
              <a:rPr kumimoji="0" lang="en-US" sz="280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Animal Science, Iowa State University,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Large Animal Clinical Science, University of Saskatchewan,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Agricultural, Food and Nutritional Science, University of Alberta,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Centre de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développement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porc</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Québec,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PigGen Canada Industry Consortium</a:t>
            </a:r>
          </a:p>
        </p:txBody>
      </p:sp>
      <p:sp>
        <p:nvSpPr>
          <p:cNvPr id="9" name="Rounded Rectangle 8">
            <a:hlinkClick r:id="" action="ppaction://hlinkshowjump?jump=endshow"/>
            <a:extLst>
              <a:ext uri="{FF2B5EF4-FFF2-40B4-BE49-F238E27FC236}">
                <a16:creationId xmlns:a16="http://schemas.microsoft.com/office/drawing/2014/main" id="{08446AB7-0407-A21A-A42B-FB6F3253CA6F}"/>
              </a:ext>
            </a:extLst>
          </p:cNvPr>
          <p:cNvSpPr/>
          <p:nvPr/>
        </p:nvSpPr>
        <p:spPr>
          <a:xfrm>
            <a:off x="32819011" y="523830"/>
            <a:ext cx="3933758" cy="2557915"/>
          </a:xfrm>
          <a:prstGeom prst="roundRect">
            <a:avLst>
              <a:gd name="adj" fmla="val 1577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TAP HERE TO RETURN TO</a:t>
            </a:r>
            <a:br>
              <a:rPr lang="en-US" sz="4400" b="1" dirty="0"/>
            </a:br>
            <a:r>
              <a:rPr lang="en-US" sz="4400" b="1" dirty="0"/>
              <a:t>KIOSK MENU</a:t>
            </a:r>
          </a:p>
        </p:txBody>
      </p:sp>
      <p:sp>
        <p:nvSpPr>
          <p:cNvPr id="12" name="Action Button: Forward or Next 11">
            <a:hlinkClick r:id="" action="ppaction://hlinkshowjump?jump=nextslide" highlightClick="1"/>
            <a:extLst>
              <a:ext uri="{FF2B5EF4-FFF2-40B4-BE49-F238E27FC236}">
                <a16:creationId xmlns:a16="http://schemas.microsoft.com/office/drawing/2014/main" id="{F2B3B40A-784C-E269-4323-3F3364D77014}"/>
              </a:ext>
            </a:extLst>
          </p:cNvPr>
          <p:cNvSpPr/>
          <p:nvPr/>
        </p:nvSpPr>
        <p:spPr>
          <a:xfrm>
            <a:off x="31185156" y="999488"/>
            <a:ext cx="1071245" cy="1446550"/>
          </a:xfrm>
          <a:prstGeom prst="actionButtonForwardNex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ea animal and shell with text&#10;&#10;Description automatically generated with medium confidence">
            <a:extLst>
              <a:ext uri="{FF2B5EF4-FFF2-40B4-BE49-F238E27FC236}">
                <a16:creationId xmlns:a16="http://schemas.microsoft.com/office/drawing/2014/main" id="{BFDAD777-6813-FFD2-2A8A-1E53477A6A34}"/>
              </a:ext>
            </a:extLst>
          </p:cNvPr>
          <p:cNvPicPr>
            <a:picLocks noChangeAspect="1"/>
          </p:cNvPicPr>
          <p:nvPr/>
        </p:nvPicPr>
        <p:blipFill>
          <a:blip r:embed="rId8"/>
          <a:stretch>
            <a:fillRect/>
          </a:stretch>
        </p:blipFill>
        <p:spPr>
          <a:xfrm>
            <a:off x="394453" y="523830"/>
            <a:ext cx="3362001" cy="3347372"/>
          </a:xfrm>
          <a:prstGeom prst="rect">
            <a:avLst/>
          </a:prstGeom>
        </p:spPr>
      </p:pic>
      <p:pic>
        <p:nvPicPr>
          <p:cNvPr id="31" name="Picture 30">
            <a:extLst>
              <a:ext uri="{FF2B5EF4-FFF2-40B4-BE49-F238E27FC236}">
                <a16:creationId xmlns:a16="http://schemas.microsoft.com/office/drawing/2014/main" id="{39D8A432-C217-4CDD-A7FA-E4617314F3B1}"/>
              </a:ext>
            </a:extLst>
          </p:cNvPr>
          <p:cNvPicPr preferRelativeResize="0">
            <a:picLocks/>
          </p:cNvPicPr>
          <p:nvPr/>
        </p:nvPicPr>
        <p:blipFill>
          <a:blip r:embed="rId9"/>
          <a:stretch>
            <a:fillRect/>
          </a:stretch>
        </p:blipFill>
        <p:spPr>
          <a:xfrm>
            <a:off x="23162613" y="4164033"/>
            <a:ext cx="13990319" cy="8239104"/>
          </a:xfrm>
          <a:prstGeom prst="rect">
            <a:avLst/>
          </a:prstGeom>
        </p:spPr>
      </p:pic>
    </p:spTree>
    <p:extLst>
      <p:ext uri="{BB962C8B-B14F-4D97-AF65-F5344CB8AC3E}">
        <p14:creationId xmlns:p14="http://schemas.microsoft.com/office/powerpoint/2010/main" val="36193980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ACC08C5B-4884-CA34-BE5A-757E7244AB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B0F787C-032A-6FF5-5465-1D3E701EA79A}"/>
              </a:ext>
            </a:extLst>
          </p:cNvPr>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F832712-E6A9-5D88-17A0-97F69103223B}"/>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AAFC37-BC97-055D-563F-8F8D059FC969}"/>
              </a:ext>
            </a:extLst>
          </p:cNvPr>
          <p:cNvCxnSpPr>
            <a:cxnSpLocks/>
          </p:cNvCxnSpPr>
          <p:nvPr/>
        </p:nvCxnSpPr>
        <p:spPr>
          <a:xfrm>
            <a:off x="44268" y="4025691"/>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F3C811BB-B141-2130-05F0-FAD391EE5FC1}"/>
              </a:ext>
            </a:extLst>
          </p:cNvPr>
          <p:cNvSpPr/>
          <p:nvPr/>
        </p:nvSpPr>
        <p:spPr>
          <a:xfrm>
            <a:off x="91524" y="140425"/>
            <a:ext cx="37371889" cy="3828861"/>
          </a:xfrm>
          <a:prstGeom prst="rect">
            <a:avLst/>
          </a:prstGeom>
          <a:solidFill>
            <a:srgbClr val="6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3B1-2471-8F70-A679-F976C9C6EF49}"/>
              </a:ext>
            </a:extLst>
          </p:cNvPr>
          <p:cNvSpPr txBox="1"/>
          <p:nvPr/>
        </p:nvSpPr>
        <p:spPr>
          <a:xfrm>
            <a:off x="3948359" y="228392"/>
            <a:ext cx="26992960" cy="36348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Genetic parameters of disease in growing pigs under a polymicrobial natural disease challenge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2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Usamah Kabuye</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1,2</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John C. S. Harding</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Michael K. Dyck</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Frederic Fortin</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Graham S. Plastow</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302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PigGen</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Canada</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and Jack C. M. Dekkers</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endPar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Interdepartmental Genetics and Genomics, Iowa State University, </a:t>
            </a:r>
            <a:r>
              <a:rPr kumimoji="0" lang="en-US" sz="280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Animal Science, Iowa State University,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Large Animal Clinical Science, University of Saskatchewan,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Agricultural, Food and Nutritional Science, University of Alberta,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Centre de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développement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porc</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Québec,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PigGen Canada Industry Consortium</a:t>
            </a:r>
          </a:p>
        </p:txBody>
      </p:sp>
      <p:sp>
        <p:nvSpPr>
          <p:cNvPr id="9" name="Rounded Rectangle 8">
            <a:hlinkClick r:id="" action="ppaction://hlinkshowjump?jump=endshow"/>
            <a:extLst>
              <a:ext uri="{FF2B5EF4-FFF2-40B4-BE49-F238E27FC236}">
                <a16:creationId xmlns:a16="http://schemas.microsoft.com/office/drawing/2014/main" id="{50774D66-F695-231E-47CF-5FEFED13F507}"/>
              </a:ext>
            </a:extLst>
          </p:cNvPr>
          <p:cNvSpPr/>
          <p:nvPr/>
        </p:nvSpPr>
        <p:spPr>
          <a:xfrm>
            <a:off x="32819011" y="523830"/>
            <a:ext cx="3933758" cy="2557915"/>
          </a:xfrm>
          <a:prstGeom prst="roundRect">
            <a:avLst>
              <a:gd name="adj" fmla="val 1577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TAP HERE TO RETURN TO</a:t>
            </a:r>
            <a:br>
              <a:rPr lang="en-US" sz="4400" b="1" dirty="0"/>
            </a:br>
            <a:r>
              <a:rPr lang="en-US" sz="4400" b="1" dirty="0"/>
              <a:t>KIOSK MENU</a:t>
            </a:r>
          </a:p>
        </p:txBody>
      </p:sp>
      <p:sp>
        <p:nvSpPr>
          <p:cNvPr id="12" name="Action Button: Forward or Next 11">
            <a:hlinkClick r:id="" action="ppaction://hlinkshowjump?jump=nextslide" highlightClick="1"/>
            <a:extLst>
              <a:ext uri="{FF2B5EF4-FFF2-40B4-BE49-F238E27FC236}">
                <a16:creationId xmlns:a16="http://schemas.microsoft.com/office/drawing/2014/main" id="{927D44A7-1FD6-1545-DD87-9C757A81BD5D}"/>
              </a:ext>
            </a:extLst>
          </p:cNvPr>
          <p:cNvSpPr/>
          <p:nvPr/>
        </p:nvSpPr>
        <p:spPr>
          <a:xfrm>
            <a:off x="31209873" y="1197200"/>
            <a:ext cx="1071245" cy="1446550"/>
          </a:xfrm>
          <a:prstGeom prst="actionButtonForwardNex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ea animal and shell with text&#10;&#10;Description automatically generated with medium confidence">
            <a:extLst>
              <a:ext uri="{FF2B5EF4-FFF2-40B4-BE49-F238E27FC236}">
                <a16:creationId xmlns:a16="http://schemas.microsoft.com/office/drawing/2014/main" id="{2C42054F-9A56-137D-DF2D-9D5F95B311D6}"/>
              </a:ext>
            </a:extLst>
          </p:cNvPr>
          <p:cNvPicPr>
            <a:picLocks noChangeAspect="1"/>
          </p:cNvPicPr>
          <p:nvPr/>
        </p:nvPicPr>
        <p:blipFill>
          <a:blip r:embed="rId3"/>
          <a:stretch>
            <a:fillRect/>
          </a:stretch>
        </p:blipFill>
        <p:spPr>
          <a:xfrm>
            <a:off x="394454" y="523830"/>
            <a:ext cx="3016012" cy="3010202"/>
          </a:xfrm>
          <a:prstGeom prst="rect">
            <a:avLst/>
          </a:prstGeom>
        </p:spPr>
      </p:pic>
      <p:sp>
        <p:nvSpPr>
          <p:cNvPr id="10" name="TextBox 9">
            <a:extLst>
              <a:ext uri="{FF2B5EF4-FFF2-40B4-BE49-F238E27FC236}">
                <a16:creationId xmlns:a16="http://schemas.microsoft.com/office/drawing/2014/main" id="{B9B6FDAF-AD46-EEEE-DBFC-CDC10090F72A}"/>
              </a:ext>
            </a:extLst>
          </p:cNvPr>
          <p:cNvSpPr txBox="1"/>
          <p:nvPr/>
        </p:nvSpPr>
        <p:spPr>
          <a:xfrm>
            <a:off x="538298" y="4224436"/>
            <a:ext cx="36527559" cy="13649891"/>
          </a:xfrm>
          <a:prstGeom prst="rect">
            <a:avLst/>
          </a:prstGeom>
          <a:noFill/>
        </p:spPr>
        <p:txBody>
          <a:bodyPr wrap="square" rtlCol="0">
            <a:spAutoFit/>
          </a:bodyPr>
          <a:lstStyle/>
          <a:p>
            <a:pPr algn="ctr">
              <a:lnSpc>
                <a:spcPct val="150000"/>
              </a:lnSpc>
            </a:pPr>
            <a:r>
              <a:rPr lang="en-US" sz="8000" b="1" u="sng" dirty="0">
                <a:solidFill>
                  <a:srgbClr val="002060"/>
                </a:solidFill>
                <a:latin typeface="Arial" panose="020B0604020202020204" pitchFamily="34" charset="0"/>
                <a:cs typeface="Arial" panose="020B0604020202020204" pitchFamily="34" charset="0"/>
              </a:rPr>
              <a:t>Key points</a:t>
            </a:r>
          </a:p>
          <a:p>
            <a:pPr marL="342900" lvl="0" indent="-342900" algn="just" defTabSz="914400" eaLnBrk="0" fontAlgn="base" hangingPunct="0">
              <a:lnSpc>
                <a:spcPct val="150000"/>
              </a:lnSpc>
              <a:spcBef>
                <a:spcPct val="0"/>
              </a:spcBef>
              <a:spcAft>
                <a:spcPct val="0"/>
              </a:spcAft>
              <a:buFont typeface="Wingdings" panose="05000000000000000000" pitchFamily="2" charset="2"/>
              <a:buChar char="§"/>
              <a:defRPr/>
            </a:pPr>
            <a:r>
              <a:rPr lang="en-US" sz="6600" dirty="0">
                <a:solidFill>
                  <a:srgbClr val="002060"/>
                </a:solidFill>
                <a:latin typeface="Arial" panose="020B0604020202020204" pitchFamily="34" charset="0"/>
                <a:ea typeface="Calibri" panose="020F0502020204030204" pitchFamily="34" charset="0"/>
                <a:cs typeface="Arial" panose="020B0604020202020204" pitchFamily="34" charset="0"/>
              </a:rPr>
              <a:t>Respiratory distress treatment rate and mortality are substantially influenced by genetics, making it a key target for genetic selection. </a:t>
            </a:r>
          </a:p>
          <a:p>
            <a:pPr marL="342900" lvl="0" indent="-342900" algn="just" defTabSz="914400" eaLnBrk="0" fontAlgn="base" hangingPunct="0">
              <a:lnSpc>
                <a:spcPct val="150000"/>
              </a:lnSpc>
              <a:spcBef>
                <a:spcPct val="0"/>
              </a:spcBef>
              <a:spcAft>
                <a:spcPct val="0"/>
              </a:spcAft>
              <a:buFont typeface="Wingdings" panose="05000000000000000000" pitchFamily="2" charset="2"/>
              <a:buChar char="§"/>
              <a:defRPr/>
            </a:pPr>
            <a:r>
              <a:rPr lang="en-US" sz="6600" dirty="0">
                <a:solidFill>
                  <a:srgbClr val="002060"/>
                </a:solidFill>
                <a:latin typeface="Arial" panose="020B0604020202020204" pitchFamily="34" charset="0"/>
                <a:ea typeface="Calibri" panose="020F0502020204030204" pitchFamily="34" charset="0"/>
                <a:cs typeface="Arial" panose="020B0604020202020204" pitchFamily="34" charset="0"/>
              </a:rPr>
              <a:t>Litter effects are critical in early life stages but diminish as the pigs mature.</a:t>
            </a:r>
          </a:p>
          <a:p>
            <a:pPr marL="342900" lvl="0" indent="-342900" algn="just" defTabSz="914400" eaLnBrk="0" fontAlgn="base" hangingPunct="0">
              <a:lnSpc>
                <a:spcPct val="150000"/>
              </a:lnSpc>
              <a:spcBef>
                <a:spcPct val="0"/>
              </a:spcBef>
              <a:spcAft>
                <a:spcPct val="0"/>
              </a:spcAft>
              <a:buFont typeface="Wingdings" panose="05000000000000000000" pitchFamily="2" charset="2"/>
              <a:buChar char="§"/>
              <a:defRPr/>
            </a:pPr>
            <a:r>
              <a:rPr lang="en-US" sz="6600" dirty="0">
                <a:solidFill>
                  <a:srgbClr val="002060"/>
                </a:solidFill>
                <a:latin typeface="Arial" panose="020B0604020202020204" pitchFamily="34" charset="0"/>
                <a:ea typeface="Calibri" panose="020F0502020204030204" pitchFamily="34" charset="0"/>
                <a:cs typeface="Arial" panose="020B0604020202020204" pitchFamily="34" charset="0"/>
              </a:rPr>
              <a:t>Selection strategies to improve health treatment and mortality traits should be balanced to avoid unintended consequences.</a:t>
            </a:r>
          </a:p>
          <a:p>
            <a:pPr marL="342900" lvl="0" indent="-342900" algn="just" defTabSz="914400" eaLnBrk="0" fontAlgn="base" hangingPunct="0">
              <a:lnSpc>
                <a:spcPct val="150000"/>
              </a:lnSpc>
              <a:spcBef>
                <a:spcPct val="0"/>
              </a:spcBef>
              <a:spcAft>
                <a:spcPct val="0"/>
              </a:spcAft>
              <a:buFont typeface="Wingdings" panose="05000000000000000000" pitchFamily="2" charset="2"/>
              <a:buChar char="§"/>
              <a:defRPr/>
            </a:pPr>
            <a:r>
              <a:rPr lang="en-US" sz="6600" dirty="0">
                <a:solidFill>
                  <a:srgbClr val="002060"/>
                </a:solidFill>
                <a:latin typeface="Arial" panose="020B0604020202020204" pitchFamily="34" charset="0"/>
                <a:ea typeface="Calibri" panose="020F0502020204030204" pitchFamily="34" charset="0"/>
                <a:cs typeface="Arial" panose="020B0604020202020204" pitchFamily="34" charset="0"/>
              </a:rPr>
              <a:t>Genetic parameters provide the roadmap for breeding programs, and this study provides valuable information to breed for disease resilience.</a:t>
            </a:r>
            <a:endParaRPr lang="en-US" sz="6600" b="1" dirty="0">
              <a:solidFill>
                <a:srgbClr val="002060"/>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endParaRPr lang="en-US" sz="4400" dirty="0">
              <a:solidFill>
                <a:srgbClr val="123885"/>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02F670FA-D830-A3D4-B480-B61EF49D6725}"/>
              </a:ext>
            </a:extLst>
          </p:cNvPr>
          <p:cNvGrpSpPr/>
          <p:nvPr/>
        </p:nvGrpSpPr>
        <p:grpSpPr>
          <a:xfrm>
            <a:off x="150948" y="17573628"/>
            <a:ext cx="32925411" cy="3304237"/>
            <a:chOff x="91524" y="18792353"/>
            <a:chExt cx="37280365" cy="2083288"/>
          </a:xfrm>
        </p:grpSpPr>
        <p:pic>
          <p:nvPicPr>
            <p:cNvPr id="14" name="Picture 13">
              <a:extLst>
                <a:ext uri="{FF2B5EF4-FFF2-40B4-BE49-F238E27FC236}">
                  <a16:creationId xmlns:a16="http://schemas.microsoft.com/office/drawing/2014/main" id="{4AE89CF8-E7EF-5110-5C47-C6992E3A3187}"/>
                </a:ext>
              </a:extLst>
            </p:cNvPr>
            <p:cNvPicPr>
              <a:picLocks noChangeAspect="1"/>
            </p:cNvPicPr>
            <p:nvPr/>
          </p:nvPicPr>
          <p:blipFill rotWithShape="1">
            <a:blip r:embed="rId4">
              <a:extLst>
                <a:ext uri="{28A0092B-C50C-407E-A947-70E740481C1C}">
                  <a14:useLocalDpi xmlns:a14="http://schemas.microsoft.com/office/drawing/2010/main" val="0"/>
                </a:ext>
              </a:extLst>
            </a:blip>
            <a:srcRect l="-2164" r="-779"/>
            <a:stretch/>
          </p:blipFill>
          <p:spPr>
            <a:xfrm>
              <a:off x="13792177" y="18792359"/>
              <a:ext cx="12921366" cy="2046962"/>
            </a:xfrm>
            <a:prstGeom prst="rect">
              <a:avLst/>
            </a:prstGeom>
            <a:solidFill>
              <a:schemeClr val="bg1"/>
            </a:solidFill>
          </p:spPr>
        </p:pic>
        <p:pic>
          <p:nvPicPr>
            <p:cNvPr id="15" name="Picture 14">
              <a:extLst>
                <a:ext uri="{FF2B5EF4-FFF2-40B4-BE49-F238E27FC236}">
                  <a16:creationId xmlns:a16="http://schemas.microsoft.com/office/drawing/2014/main" id="{D0475CC8-45C5-9E1F-672E-63CD4FC38C6C}"/>
                </a:ext>
              </a:extLst>
            </p:cNvPr>
            <p:cNvPicPr>
              <a:picLocks noChangeAspect="1"/>
            </p:cNvPicPr>
            <p:nvPr/>
          </p:nvPicPr>
          <p:blipFill>
            <a:blip r:embed="rId5"/>
            <a:stretch>
              <a:fillRect/>
            </a:stretch>
          </p:blipFill>
          <p:spPr>
            <a:xfrm>
              <a:off x="32030714" y="18792353"/>
              <a:ext cx="5341175" cy="2075626"/>
            </a:xfrm>
            <a:prstGeom prst="rect">
              <a:avLst/>
            </a:prstGeom>
          </p:spPr>
        </p:pic>
        <p:pic>
          <p:nvPicPr>
            <p:cNvPr id="16" name="Picture 15">
              <a:extLst>
                <a:ext uri="{FF2B5EF4-FFF2-40B4-BE49-F238E27FC236}">
                  <a16:creationId xmlns:a16="http://schemas.microsoft.com/office/drawing/2014/main" id="{70E469BA-5250-8737-C666-137EF97ACE4B}"/>
                </a:ext>
              </a:extLst>
            </p:cNvPr>
            <p:cNvPicPr>
              <a:picLocks noChangeAspect="1"/>
            </p:cNvPicPr>
            <p:nvPr/>
          </p:nvPicPr>
          <p:blipFill>
            <a:blip r:embed="rId6"/>
            <a:stretch>
              <a:fillRect/>
            </a:stretch>
          </p:blipFill>
          <p:spPr>
            <a:xfrm>
              <a:off x="26620120" y="18847501"/>
              <a:ext cx="5341175" cy="2028140"/>
            </a:xfrm>
            <a:prstGeom prst="rect">
              <a:avLst/>
            </a:prstGeom>
          </p:spPr>
        </p:pic>
        <p:pic>
          <p:nvPicPr>
            <p:cNvPr id="18" name="Picture 17">
              <a:extLst>
                <a:ext uri="{FF2B5EF4-FFF2-40B4-BE49-F238E27FC236}">
                  <a16:creationId xmlns:a16="http://schemas.microsoft.com/office/drawing/2014/main" id="{DD81F266-D36D-6830-EE54-CC68FD28CDC6}"/>
                </a:ext>
              </a:extLst>
            </p:cNvPr>
            <p:cNvPicPr>
              <a:picLocks noChangeAspect="1"/>
            </p:cNvPicPr>
            <p:nvPr/>
          </p:nvPicPr>
          <p:blipFill>
            <a:blip r:embed="rId7"/>
            <a:stretch>
              <a:fillRect/>
            </a:stretch>
          </p:blipFill>
          <p:spPr>
            <a:xfrm>
              <a:off x="91524" y="18811181"/>
              <a:ext cx="13700653" cy="2062103"/>
            </a:xfrm>
            <a:prstGeom prst="rect">
              <a:avLst/>
            </a:prstGeom>
          </p:spPr>
        </p:pic>
      </p:grpSp>
      <p:pic>
        <p:nvPicPr>
          <p:cNvPr id="6" name="Picture 5">
            <a:extLst>
              <a:ext uri="{FF2B5EF4-FFF2-40B4-BE49-F238E27FC236}">
                <a16:creationId xmlns:a16="http://schemas.microsoft.com/office/drawing/2014/main" id="{F04A0F0E-7B4D-D9E5-68EB-6889E6B238C4}"/>
              </a:ext>
            </a:extLst>
          </p:cNvPr>
          <p:cNvPicPr>
            <a:picLocks noChangeAspect="1"/>
          </p:cNvPicPr>
          <p:nvPr/>
        </p:nvPicPr>
        <p:blipFill>
          <a:blip r:embed="rId8"/>
          <a:stretch>
            <a:fillRect/>
          </a:stretch>
        </p:blipFill>
        <p:spPr>
          <a:xfrm>
            <a:off x="33267143" y="17603490"/>
            <a:ext cx="3798714" cy="3216769"/>
          </a:xfrm>
          <a:prstGeom prst="rect">
            <a:avLst/>
          </a:prstGeom>
        </p:spPr>
      </p:pic>
    </p:spTree>
    <p:extLst>
      <p:ext uri="{BB962C8B-B14F-4D97-AF65-F5344CB8AC3E}">
        <p14:creationId xmlns:p14="http://schemas.microsoft.com/office/powerpoint/2010/main" val="26651009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ACFAFDF1-D5B0-8F3C-D97C-DB24050D173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61FAF7B8-F158-00E2-2F2F-DCAA18C89584}"/>
              </a:ext>
            </a:extLst>
          </p:cNvPr>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AD94C7C-0270-4A64-79CC-E59458CFAA84}"/>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DFF798-A617-BB51-937F-D7F0DD3553D7}"/>
              </a:ext>
            </a:extLst>
          </p:cNvPr>
          <p:cNvCxnSpPr>
            <a:cxnSpLocks/>
          </p:cNvCxnSpPr>
          <p:nvPr/>
        </p:nvCxnSpPr>
        <p:spPr>
          <a:xfrm>
            <a:off x="44268" y="4025691"/>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2CA24B2C-9D01-AD52-B33F-BC30FDB48B57}"/>
              </a:ext>
            </a:extLst>
          </p:cNvPr>
          <p:cNvSpPr/>
          <p:nvPr/>
        </p:nvSpPr>
        <p:spPr>
          <a:xfrm>
            <a:off x="91524" y="140425"/>
            <a:ext cx="37371889" cy="3828861"/>
          </a:xfrm>
          <a:prstGeom prst="rect">
            <a:avLst/>
          </a:prstGeom>
          <a:solidFill>
            <a:srgbClr val="6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97449DB-E762-24FB-743C-4B5289C0A004}"/>
              </a:ext>
            </a:extLst>
          </p:cNvPr>
          <p:cNvSpPr txBox="1"/>
          <p:nvPr/>
        </p:nvSpPr>
        <p:spPr>
          <a:xfrm>
            <a:off x="3404447" y="228392"/>
            <a:ext cx="27613527" cy="36348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Genetic parameters of disease in growing pigs under a polymicrobial natural disease challenge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2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Usamah Kabuye</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1,2</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John C. S. Harding</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Michael K. Dyck</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Frederic Fortin</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Graham S. Plastow</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302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PigGen</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Canada</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and Jack C. M. Dekkers</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endPar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Interdepartmental Genetics and Genomics, Iowa State University, </a:t>
            </a:r>
            <a:r>
              <a:rPr kumimoji="0" lang="en-US" sz="280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Animal Science, Iowa State University,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Large Animal Clinical Science, University of Saskatchewan,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Agricultural, Food and Nutritional Science, University of Alberta,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Centre de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développement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porc</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Québec,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PigGen Canada Industry Consortium</a:t>
            </a:r>
          </a:p>
        </p:txBody>
      </p:sp>
      <p:sp>
        <p:nvSpPr>
          <p:cNvPr id="9" name="Rounded Rectangle 8">
            <a:hlinkClick r:id="" action="ppaction://hlinkshowjump?jump=endshow"/>
            <a:extLst>
              <a:ext uri="{FF2B5EF4-FFF2-40B4-BE49-F238E27FC236}">
                <a16:creationId xmlns:a16="http://schemas.microsoft.com/office/drawing/2014/main" id="{FE1D84B1-999B-EB10-DC7B-CED06F782241}"/>
              </a:ext>
            </a:extLst>
          </p:cNvPr>
          <p:cNvSpPr/>
          <p:nvPr/>
        </p:nvSpPr>
        <p:spPr>
          <a:xfrm>
            <a:off x="32819011" y="523830"/>
            <a:ext cx="3933758" cy="2557915"/>
          </a:xfrm>
          <a:prstGeom prst="roundRect">
            <a:avLst>
              <a:gd name="adj" fmla="val 1577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TAP HERE TO RETURN TO</a:t>
            </a:r>
            <a:br>
              <a:rPr lang="en-US" sz="4400" b="1" dirty="0"/>
            </a:br>
            <a:r>
              <a:rPr lang="en-US" sz="4400" b="1" dirty="0"/>
              <a:t>KIOSK MENU</a:t>
            </a:r>
          </a:p>
        </p:txBody>
      </p:sp>
      <p:sp>
        <p:nvSpPr>
          <p:cNvPr id="12" name="Action Button: Forward or Next 11">
            <a:hlinkClick r:id="" action="ppaction://hlinkshowjump?jump=nextslide" highlightClick="1"/>
            <a:extLst>
              <a:ext uri="{FF2B5EF4-FFF2-40B4-BE49-F238E27FC236}">
                <a16:creationId xmlns:a16="http://schemas.microsoft.com/office/drawing/2014/main" id="{F1CA50D5-3736-7844-0FE3-E92B29D8407C}"/>
              </a:ext>
            </a:extLst>
          </p:cNvPr>
          <p:cNvSpPr/>
          <p:nvPr/>
        </p:nvSpPr>
        <p:spPr>
          <a:xfrm>
            <a:off x="31382870" y="1370198"/>
            <a:ext cx="1071245" cy="1446550"/>
          </a:xfrm>
          <a:prstGeom prst="actionButtonForwardNex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ea animal and shell with text&#10;&#10;Description automatically generated with medium confidence">
            <a:extLst>
              <a:ext uri="{FF2B5EF4-FFF2-40B4-BE49-F238E27FC236}">
                <a16:creationId xmlns:a16="http://schemas.microsoft.com/office/drawing/2014/main" id="{137E7DE5-E5DE-9536-5CA2-5AC43F5636C3}"/>
              </a:ext>
            </a:extLst>
          </p:cNvPr>
          <p:cNvPicPr>
            <a:picLocks noChangeAspect="1"/>
          </p:cNvPicPr>
          <p:nvPr/>
        </p:nvPicPr>
        <p:blipFill>
          <a:blip r:embed="rId3"/>
          <a:stretch>
            <a:fillRect/>
          </a:stretch>
        </p:blipFill>
        <p:spPr>
          <a:xfrm>
            <a:off x="394454" y="593122"/>
            <a:ext cx="2917158" cy="3154510"/>
          </a:xfrm>
          <a:prstGeom prst="rect">
            <a:avLst/>
          </a:prstGeom>
        </p:spPr>
      </p:pic>
      <p:sp>
        <p:nvSpPr>
          <p:cNvPr id="10" name="TextBox 9">
            <a:extLst>
              <a:ext uri="{FF2B5EF4-FFF2-40B4-BE49-F238E27FC236}">
                <a16:creationId xmlns:a16="http://schemas.microsoft.com/office/drawing/2014/main" id="{27DB99A3-A2AF-5148-3D81-EDA1BDC069A4}"/>
              </a:ext>
            </a:extLst>
          </p:cNvPr>
          <p:cNvSpPr txBox="1"/>
          <p:nvPr/>
        </p:nvSpPr>
        <p:spPr>
          <a:xfrm>
            <a:off x="538298" y="4224436"/>
            <a:ext cx="36527559" cy="14429976"/>
          </a:xfrm>
          <a:prstGeom prst="rect">
            <a:avLst/>
          </a:prstGeom>
          <a:noFill/>
        </p:spPr>
        <p:txBody>
          <a:bodyPr wrap="square" rtlCol="0">
            <a:spAutoFit/>
          </a:bodyPr>
          <a:lstStyle/>
          <a:p>
            <a:pPr algn="ctr">
              <a:lnSpc>
                <a:spcPct val="150000"/>
              </a:lnSpc>
            </a:pPr>
            <a:r>
              <a:rPr lang="en-US" sz="11500" b="1" u="sng" dirty="0">
                <a:solidFill>
                  <a:srgbClr val="002060"/>
                </a:solidFill>
                <a:latin typeface="Arial" panose="020B0604020202020204" pitchFamily="34" charset="0"/>
                <a:cs typeface="Arial" panose="020B0604020202020204" pitchFamily="34" charset="0"/>
              </a:rPr>
              <a:t>Next steps</a:t>
            </a:r>
          </a:p>
          <a:p>
            <a:pPr marL="1092200" lvl="2" indent="-177800" algn="just">
              <a:lnSpc>
                <a:spcPct val="150000"/>
              </a:lnSpc>
              <a:buFont typeface="Wingdings" panose="05000000000000000000" pitchFamily="2" charset="2"/>
              <a:buChar char="§"/>
              <a:defRPr/>
            </a:pPr>
            <a:r>
              <a:rPr lang="en-US" sz="9600" dirty="0">
                <a:solidFill>
                  <a:srgbClr val="002060"/>
                </a:solidFill>
                <a:latin typeface="Arial" panose="020B0604020202020204" pitchFamily="34" charset="0"/>
                <a:ea typeface="Calibri" panose="020F0502020204030204" pitchFamily="34" charset="0"/>
                <a:cs typeface="Arial" panose="020B0604020202020204" pitchFamily="34" charset="0"/>
              </a:rPr>
              <a:t>Genome Wide Association Studies</a:t>
            </a:r>
          </a:p>
          <a:p>
            <a:pPr marL="1092200" lvl="2" indent="-177800" algn="just">
              <a:lnSpc>
                <a:spcPct val="150000"/>
              </a:lnSpc>
              <a:buFont typeface="Wingdings" panose="05000000000000000000" pitchFamily="2" charset="2"/>
              <a:buChar char="§"/>
              <a:defRPr/>
            </a:pPr>
            <a:r>
              <a:rPr lang="en-US" sz="9600" dirty="0">
                <a:solidFill>
                  <a:srgbClr val="002060"/>
                </a:solidFill>
                <a:latin typeface="Arial" panose="020B0604020202020204" pitchFamily="34" charset="0"/>
                <a:ea typeface="Calibri" panose="020F0502020204030204" pitchFamily="34" charset="0"/>
                <a:cs typeface="Arial" panose="020B0604020202020204" pitchFamily="34" charset="0"/>
              </a:rPr>
              <a:t>Gene Set Enrichment Analysis</a:t>
            </a:r>
          </a:p>
          <a:p>
            <a:pPr marL="1092200" lvl="2" indent="-177800" algn="just">
              <a:lnSpc>
                <a:spcPct val="150000"/>
              </a:lnSpc>
              <a:buFont typeface="Wingdings" panose="05000000000000000000" pitchFamily="2" charset="2"/>
              <a:buChar char="§"/>
              <a:defRPr/>
            </a:pPr>
            <a:r>
              <a:rPr lang="en-US" sz="9600" dirty="0">
                <a:solidFill>
                  <a:srgbClr val="002060"/>
                </a:solidFill>
                <a:latin typeface="Arial" panose="020B0604020202020204" pitchFamily="34" charset="0"/>
                <a:ea typeface="Calibri" panose="020F0502020204030204" pitchFamily="34" charset="0"/>
                <a:cs typeface="Arial" panose="020B0604020202020204" pitchFamily="34" charset="0"/>
              </a:rPr>
              <a:t>Identifying candidate genes</a:t>
            </a:r>
          </a:p>
          <a:p>
            <a:pPr marL="1092200" lvl="2" indent="-177800" algn="just">
              <a:lnSpc>
                <a:spcPct val="150000"/>
              </a:lnSpc>
              <a:buFont typeface="Wingdings" panose="05000000000000000000" pitchFamily="2" charset="2"/>
              <a:buChar char="§"/>
              <a:defRPr/>
            </a:pPr>
            <a:r>
              <a:rPr lang="en-US" sz="9600" dirty="0">
                <a:solidFill>
                  <a:srgbClr val="002060"/>
                </a:solidFill>
                <a:latin typeface="Arial" panose="020B0604020202020204" pitchFamily="34" charset="0"/>
                <a:ea typeface="Calibri" panose="020F0502020204030204" pitchFamily="34" charset="0"/>
                <a:cs typeface="Arial" panose="020B0604020202020204" pitchFamily="34" charset="0"/>
              </a:rPr>
              <a:t>Manuscript preparation</a:t>
            </a:r>
            <a:endParaRPr lang="en-US" sz="96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0" algn="just" defTabSz="914400" eaLnBrk="0" fontAlgn="base" hangingPunct="0">
              <a:lnSpc>
                <a:spcPct val="200000"/>
              </a:lnSpc>
              <a:spcBef>
                <a:spcPct val="0"/>
              </a:spcBef>
              <a:spcAft>
                <a:spcPct val="0"/>
              </a:spcAft>
              <a:defRPr/>
            </a:pPr>
            <a:endParaRPr lang="en-US" sz="8800" dirty="0">
              <a:solidFill>
                <a:srgbClr val="123885"/>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10554DAF-AFD2-F409-0702-EBEF1CCBF1BE}"/>
              </a:ext>
            </a:extLst>
          </p:cNvPr>
          <p:cNvGrpSpPr/>
          <p:nvPr/>
        </p:nvGrpSpPr>
        <p:grpSpPr>
          <a:xfrm>
            <a:off x="150948" y="17573628"/>
            <a:ext cx="32925411" cy="3304237"/>
            <a:chOff x="91524" y="18792353"/>
            <a:chExt cx="37280365" cy="2083288"/>
          </a:xfrm>
        </p:grpSpPr>
        <p:pic>
          <p:nvPicPr>
            <p:cNvPr id="14" name="Picture 13">
              <a:extLst>
                <a:ext uri="{FF2B5EF4-FFF2-40B4-BE49-F238E27FC236}">
                  <a16:creationId xmlns:a16="http://schemas.microsoft.com/office/drawing/2014/main" id="{4D9DBC0B-643B-A0D7-8B65-C3528AA7C36A}"/>
                </a:ext>
              </a:extLst>
            </p:cNvPr>
            <p:cNvPicPr>
              <a:picLocks noChangeAspect="1"/>
            </p:cNvPicPr>
            <p:nvPr/>
          </p:nvPicPr>
          <p:blipFill rotWithShape="1">
            <a:blip r:embed="rId4">
              <a:extLst>
                <a:ext uri="{28A0092B-C50C-407E-A947-70E740481C1C}">
                  <a14:useLocalDpi xmlns:a14="http://schemas.microsoft.com/office/drawing/2010/main" val="0"/>
                </a:ext>
              </a:extLst>
            </a:blip>
            <a:srcRect l="-2164" r="-779"/>
            <a:stretch/>
          </p:blipFill>
          <p:spPr>
            <a:xfrm>
              <a:off x="13792177" y="18792359"/>
              <a:ext cx="12921366" cy="2046962"/>
            </a:xfrm>
            <a:prstGeom prst="rect">
              <a:avLst/>
            </a:prstGeom>
            <a:solidFill>
              <a:schemeClr val="bg1"/>
            </a:solidFill>
          </p:spPr>
        </p:pic>
        <p:pic>
          <p:nvPicPr>
            <p:cNvPr id="15" name="Picture 14">
              <a:extLst>
                <a:ext uri="{FF2B5EF4-FFF2-40B4-BE49-F238E27FC236}">
                  <a16:creationId xmlns:a16="http://schemas.microsoft.com/office/drawing/2014/main" id="{1FC5BB45-3E69-B8AE-99F9-0692DCFCB004}"/>
                </a:ext>
              </a:extLst>
            </p:cNvPr>
            <p:cNvPicPr>
              <a:picLocks noChangeAspect="1"/>
            </p:cNvPicPr>
            <p:nvPr/>
          </p:nvPicPr>
          <p:blipFill>
            <a:blip r:embed="rId5"/>
            <a:stretch>
              <a:fillRect/>
            </a:stretch>
          </p:blipFill>
          <p:spPr>
            <a:xfrm>
              <a:off x="32030714" y="18792353"/>
              <a:ext cx="5341175" cy="2075626"/>
            </a:xfrm>
            <a:prstGeom prst="rect">
              <a:avLst/>
            </a:prstGeom>
          </p:spPr>
        </p:pic>
        <p:pic>
          <p:nvPicPr>
            <p:cNvPr id="16" name="Picture 15">
              <a:extLst>
                <a:ext uri="{FF2B5EF4-FFF2-40B4-BE49-F238E27FC236}">
                  <a16:creationId xmlns:a16="http://schemas.microsoft.com/office/drawing/2014/main" id="{DA53D572-B511-9A87-FEC6-EFE3B2DC0DD1}"/>
                </a:ext>
              </a:extLst>
            </p:cNvPr>
            <p:cNvPicPr>
              <a:picLocks noChangeAspect="1"/>
            </p:cNvPicPr>
            <p:nvPr/>
          </p:nvPicPr>
          <p:blipFill>
            <a:blip r:embed="rId6"/>
            <a:stretch>
              <a:fillRect/>
            </a:stretch>
          </p:blipFill>
          <p:spPr>
            <a:xfrm>
              <a:off x="26620120" y="18847501"/>
              <a:ext cx="5341175" cy="2028140"/>
            </a:xfrm>
            <a:prstGeom prst="rect">
              <a:avLst/>
            </a:prstGeom>
          </p:spPr>
        </p:pic>
        <p:pic>
          <p:nvPicPr>
            <p:cNvPr id="18" name="Picture 17">
              <a:extLst>
                <a:ext uri="{FF2B5EF4-FFF2-40B4-BE49-F238E27FC236}">
                  <a16:creationId xmlns:a16="http://schemas.microsoft.com/office/drawing/2014/main" id="{C51D931D-51B9-1EFA-219B-6A643427D358}"/>
                </a:ext>
              </a:extLst>
            </p:cNvPr>
            <p:cNvPicPr>
              <a:picLocks noChangeAspect="1"/>
            </p:cNvPicPr>
            <p:nvPr/>
          </p:nvPicPr>
          <p:blipFill>
            <a:blip r:embed="rId7"/>
            <a:stretch>
              <a:fillRect/>
            </a:stretch>
          </p:blipFill>
          <p:spPr>
            <a:xfrm>
              <a:off x="91524" y="18811181"/>
              <a:ext cx="13700653" cy="2062103"/>
            </a:xfrm>
            <a:prstGeom prst="rect">
              <a:avLst/>
            </a:prstGeom>
          </p:spPr>
        </p:pic>
      </p:grpSp>
      <p:pic>
        <p:nvPicPr>
          <p:cNvPr id="6" name="Picture 5">
            <a:extLst>
              <a:ext uri="{FF2B5EF4-FFF2-40B4-BE49-F238E27FC236}">
                <a16:creationId xmlns:a16="http://schemas.microsoft.com/office/drawing/2014/main" id="{129438D9-C323-2EA4-D1DA-7AC4BBF1B446}"/>
              </a:ext>
            </a:extLst>
          </p:cNvPr>
          <p:cNvPicPr>
            <a:picLocks noChangeAspect="1"/>
          </p:cNvPicPr>
          <p:nvPr/>
        </p:nvPicPr>
        <p:blipFill>
          <a:blip r:embed="rId8"/>
          <a:stretch>
            <a:fillRect/>
          </a:stretch>
        </p:blipFill>
        <p:spPr>
          <a:xfrm>
            <a:off x="33267143" y="17603490"/>
            <a:ext cx="3798714" cy="3216769"/>
          </a:xfrm>
          <a:prstGeom prst="rect">
            <a:avLst/>
          </a:prstGeom>
        </p:spPr>
      </p:pic>
    </p:spTree>
    <p:extLst>
      <p:ext uri="{BB962C8B-B14F-4D97-AF65-F5344CB8AC3E}">
        <p14:creationId xmlns:p14="http://schemas.microsoft.com/office/powerpoint/2010/main" val="410128481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911B8AA5-CAED-4F18-A282-F9285772A6A2}"/>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2AA785-962A-7175-8249-C4A45E674B93}"/>
              </a:ext>
            </a:extLst>
          </p:cNvPr>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4571FD7-C667-EFA8-1145-C5C90AAEAF24}"/>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B4CB7-6239-D096-F2D2-42A0E09BE9A0}"/>
              </a:ext>
            </a:extLst>
          </p:cNvPr>
          <p:cNvCxnSpPr>
            <a:cxnSpLocks/>
          </p:cNvCxnSpPr>
          <p:nvPr/>
        </p:nvCxnSpPr>
        <p:spPr>
          <a:xfrm>
            <a:off x="44268" y="4025691"/>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AE9EAA1-EF12-06F0-6AFD-A996BA7A6EDB}"/>
              </a:ext>
            </a:extLst>
          </p:cNvPr>
          <p:cNvSpPr/>
          <p:nvPr/>
        </p:nvSpPr>
        <p:spPr>
          <a:xfrm>
            <a:off x="91524" y="140425"/>
            <a:ext cx="37371889" cy="3828861"/>
          </a:xfrm>
          <a:prstGeom prst="rect">
            <a:avLst/>
          </a:prstGeom>
          <a:solidFill>
            <a:srgbClr val="6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885F0A-AF5A-7E51-1722-55A68EDF6213}"/>
              </a:ext>
            </a:extLst>
          </p:cNvPr>
          <p:cNvSpPr txBox="1"/>
          <p:nvPr/>
        </p:nvSpPr>
        <p:spPr>
          <a:xfrm>
            <a:off x="3602154" y="228392"/>
            <a:ext cx="27685153" cy="36348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Genetic parameters of disease in growing pigs under a polymicrobial natural disease challenge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2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Usamah Kabuye</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1,2</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John C. S. Harding</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Michael K. Dyck</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Frederic Fortin</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Graham S. Plastow</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302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PigGen</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Canada</a:t>
            </a:r>
            <a:r>
              <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302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and Jack C. M. Dekkers</a:t>
            </a:r>
            <a:r>
              <a:rPr kumimoji="0" lang="en-US" sz="302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endParaRPr kumimoji="0" lang="en-US" sz="302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1</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Interdepartmental Genetics and Genomics, Iowa State University, </a:t>
            </a:r>
            <a:r>
              <a:rPr kumimoji="0" lang="en-US" sz="2800" b="1"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2</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Animal Science, Iowa State University,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3</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Large Animal Clinical Science, University of Saskatchewan,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4</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Department of Agricultural, Food and Nutritional Science, University of Alberta,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5</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Centre de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développement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porc</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du Québec, </a:t>
            </a:r>
            <a:r>
              <a:rPr kumimoji="0" lang="en-US" sz="2800" b="0" i="0" u="none" strike="noStrike" kern="1200" cap="none" spc="0" normalizeH="0" baseline="30000" noProof="0" dirty="0">
                <a:ln>
                  <a:noFill/>
                </a:ln>
                <a:solidFill>
                  <a:prstClr val="white"/>
                </a:solidFill>
                <a:effectLst/>
                <a:uLnTx/>
                <a:uFillTx/>
                <a:latin typeface="Calibri" panose="020F0502020204030204" pitchFamily="34" charset="0"/>
                <a:ea typeface="+mn-ea"/>
                <a:cs typeface="Calibri" panose="020F0502020204030204" pitchFamily="34" charset="0"/>
              </a:rPr>
              <a:t>6</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PigGen Canada Industry Consortium</a:t>
            </a:r>
          </a:p>
        </p:txBody>
      </p:sp>
      <p:sp>
        <p:nvSpPr>
          <p:cNvPr id="9" name="Rounded Rectangle 8">
            <a:hlinkClick r:id="" action="ppaction://hlinkshowjump?jump=endshow"/>
            <a:extLst>
              <a:ext uri="{FF2B5EF4-FFF2-40B4-BE49-F238E27FC236}">
                <a16:creationId xmlns:a16="http://schemas.microsoft.com/office/drawing/2014/main" id="{F1A84502-7D2E-1D5E-0089-E4032140CEB3}"/>
              </a:ext>
            </a:extLst>
          </p:cNvPr>
          <p:cNvSpPr/>
          <p:nvPr/>
        </p:nvSpPr>
        <p:spPr>
          <a:xfrm>
            <a:off x="33140293" y="523830"/>
            <a:ext cx="3933758" cy="2557915"/>
          </a:xfrm>
          <a:prstGeom prst="roundRect">
            <a:avLst>
              <a:gd name="adj" fmla="val 1577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TAP HERE TO RETURN TO</a:t>
            </a:r>
            <a:br>
              <a:rPr lang="en-US" sz="4400" b="1" dirty="0"/>
            </a:br>
            <a:r>
              <a:rPr lang="en-US" sz="4400" b="1" dirty="0"/>
              <a:t>KIOSK MENU</a:t>
            </a:r>
          </a:p>
        </p:txBody>
      </p:sp>
      <p:sp>
        <p:nvSpPr>
          <p:cNvPr id="12" name="Action Button: Forward or Next 11">
            <a:hlinkClick r:id="" action="ppaction://hlinkshowjump?jump=nextslide" highlightClick="1"/>
            <a:extLst>
              <a:ext uri="{FF2B5EF4-FFF2-40B4-BE49-F238E27FC236}">
                <a16:creationId xmlns:a16="http://schemas.microsoft.com/office/drawing/2014/main" id="{E0D105EA-06DE-026E-EE61-B8C299A69D8D}"/>
              </a:ext>
            </a:extLst>
          </p:cNvPr>
          <p:cNvSpPr/>
          <p:nvPr/>
        </p:nvSpPr>
        <p:spPr>
          <a:xfrm>
            <a:off x="31506438" y="1271340"/>
            <a:ext cx="1071245" cy="1446550"/>
          </a:xfrm>
          <a:prstGeom prst="actionButtonForwardNex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ea animal and shell with text&#10;&#10;Description automatically generated with medium confidence">
            <a:extLst>
              <a:ext uri="{FF2B5EF4-FFF2-40B4-BE49-F238E27FC236}">
                <a16:creationId xmlns:a16="http://schemas.microsoft.com/office/drawing/2014/main" id="{46C49BED-B99D-F183-C309-ACEE3C6F3CD1}"/>
              </a:ext>
            </a:extLst>
          </p:cNvPr>
          <p:cNvPicPr>
            <a:picLocks noChangeAspect="1"/>
          </p:cNvPicPr>
          <p:nvPr/>
        </p:nvPicPr>
        <p:blipFill>
          <a:blip r:embed="rId3"/>
          <a:stretch>
            <a:fillRect/>
          </a:stretch>
        </p:blipFill>
        <p:spPr>
          <a:xfrm>
            <a:off x="394454" y="592674"/>
            <a:ext cx="3114865" cy="2840343"/>
          </a:xfrm>
          <a:prstGeom prst="rect">
            <a:avLst/>
          </a:prstGeom>
        </p:spPr>
      </p:pic>
      <p:sp>
        <p:nvSpPr>
          <p:cNvPr id="10" name="TextBox 9">
            <a:extLst>
              <a:ext uri="{FF2B5EF4-FFF2-40B4-BE49-F238E27FC236}">
                <a16:creationId xmlns:a16="http://schemas.microsoft.com/office/drawing/2014/main" id="{70B49DFD-D3E9-3E88-42AF-529D4A4869A1}"/>
              </a:ext>
            </a:extLst>
          </p:cNvPr>
          <p:cNvSpPr txBox="1"/>
          <p:nvPr/>
        </p:nvSpPr>
        <p:spPr>
          <a:xfrm>
            <a:off x="538298" y="4224436"/>
            <a:ext cx="36527559" cy="16250603"/>
          </a:xfrm>
          <a:prstGeom prst="rect">
            <a:avLst/>
          </a:prstGeom>
          <a:noFill/>
        </p:spPr>
        <p:txBody>
          <a:bodyPr wrap="square" rtlCol="0">
            <a:spAutoFit/>
          </a:bodyPr>
          <a:lstStyle/>
          <a:p>
            <a:pPr algn="ctr"/>
            <a:r>
              <a:rPr lang="en-US" sz="6600" b="1" u="sng" dirty="0">
                <a:solidFill>
                  <a:srgbClr val="002060"/>
                </a:solidFill>
                <a:latin typeface="Arial" panose="020B0604020202020204" pitchFamily="34" charset="0"/>
                <a:ea typeface="Calibri" panose="020F0502020204030204" pitchFamily="34" charset="0"/>
                <a:cs typeface="Arial" panose="020B0604020202020204" pitchFamily="34" charset="0"/>
              </a:rPr>
              <a:t>Acknowledgements</a:t>
            </a:r>
          </a:p>
          <a:p>
            <a:pPr marL="342900" indent="-342900" algn="just">
              <a:buFont typeface="Wingdings" panose="05000000000000000000" pitchFamily="2" charset="2"/>
              <a:buChar char="§"/>
            </a:pPr>
            <a:r>
              <a:rPr lang="en-US" sz="4800" b="1" dirty="0">
                <a:solidFill>
                  <a:srgbClr val="002060"/>
                </a:solidFill>
                <a:latin typeface="Arial" panose="020B0604020202020204" pitchFamily="34" charset="0"/>
                <a:ea typeface="Calibri" panose="020F0502020204030204" pitchFamily="34" charset="0"/>
                <a:cs typeface="Arial" panose="020B0604020202020204" pitchFamily="34" charset="0"/>
              </a:rPr>
              <a:t>Major Professor &amp; PI</a:t>
            </a:r>
          </a:p>
          <a:p>
            <a:pPr marL="800100" lvl="1" indent="-342900" algn="just">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Dr. Jack Dekkers</a:t>
            </a:r>
          </a:p>
          <a:p>
            <a:pPr marL="171450" indent="-171450" algn="just">
              <a:buFont typeface="Wingdings" panose="05000000000000000000" pitchFamily="2" charset="2"/>
              <a:buChar char="§"/>
            </a:pPr>
            <a:r>
              <a:rPr lang="en-US" sz="4800" b="1" dirty="0">
                <a:solidFill>
                  <a:srgbClr val="002060"/>
                </a:solidFill>
                <a:latin typeface="Arial" panose="020B0604020202020204" pitchFamily="34" charset="0"/>
                <a:ea typeface="Calibri" panose="020F0502020204030204" pitchFamily="34" charset="0"/>
                <a:cs typeface="Arial" panose="020B0604020202020204" pitchFamily="34" charset="0"/>
              </a:rPr>
              <a:t>POSC:  </a:t>
            </a:r>
          </a:p>
          <a:p>
            <a:pPr marL="628650" lvl="1" indent="-171450" algn="just">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Dr. Jack Dekkers</a:t>
            </a:r>
          </a:p>
          <a:p>
            <a:pPr marL="628650" lvl="1" indent="-171450" algn="just">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Dr. Juan Pedro Steibel</a:t>
            </a:r>
          </a:p>
          <a:p>
            <a:pPr marL="628650" lvl="1" indent="-171450" algn="just">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Dr. Austin Putz</a:t>
            </a:r>
          </a:p>
          <a:p>
            <a:pPr marL="628650" lvl="1" indent="-171450" algn="just">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Dr. Daniel Linhares</a:t>
            </a:r>
          </a:p>
          <a:p>
            <a:pPr marL="628650" lvl="1" indent="-171450" algn="just">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Dr. Chong Wang</a:t>
            </a:r>
            <a:endParaRPr lang="en-US" sz="4800" b="1"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50000"/>
              </a:lnSpc>
              <a:buFont typeface="Wingdings" panose="05000000000000000000" pitchFamily="2" charset="2"/>
              <a:buChar char="§"/>
            </a:pPr>
            <a:r>
              <a:rPr lang="en-US" sz="4800" b="1" dirty="0">
                <a:solidFill>
                  <a:srgbClr val="002060"/>
                </a:solidFill>
                <a:latin typeface="Arial" panose="020B0604020202020204" pitchFamily="34" charset="0"/>
                <a:ea typeface="Calibri" panose="020F0502020204030204" pitchFamily="34" charset="0"/>
                <a:cs typeface="Arial" panose="020B0604020202020204" pitchFamily="34" charset="0"/>
              </a:rPr>
              <a:t>Co-authors: </a:t>
            </a:r>
          </a:p>
          <a:p>
            <a:pPr marL="742950" lvl="1" indent="-285750" algn="just">
              <a:lnSpc>
                <a:spcPct val="150000"/>
              </a:lnSpc>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John Harding</a:t>
            </a:r>
          </a:p>
          <a:p>
            <a:pPr marL="742950" lvl="1" indent="-285750" algn="just">
              <a:lnSpc>
                <a:spcPct val="150000"/>
              </a:lnSpc>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Michael Dyck</a:t>
            </a:r>
          </a:p>
          <a:p>
            <a:pPr marL="742950" lvl="1" indent="-285750" algn="just">
              <a:lnSpc>
                <a:spcPct val="150000"/>
              </a:lnSpc>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Frederic Fortin</a:t>
            </a:r>
          </a:p>
          <a:p>
            <a:pPr marL="742950" lvl="1" indent="-285750" algn="just">
              <a:lnSpc>
                <a:spcPct val="150000"/>
              </a:lnSpc>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Graham Plastow </a:t>
            </a:r>
          </a:p>
          <a:p>
            <a:pPr marL="742950" lvl="1" indent="-285750" algn="just">
              <a:lnSpc>
                <a:spcPct val="150000"/>
              </a:lnSpc>
              <a:buFont typeface="Arial" panose="020B0604020202020204" pitchFamily="34" charset="0"/>
              <a:buChar char="•"/>
            </a:pPr>
            <a:r>
              <a:rPr lang="en-US" sz="4800" dirty="0" err="1">
                <a:solidFill>
                  <a:srgbClr val="002060"/>
                </a:solidFill>
                <a:latin typeface="Arial" panose="020B0604020202020204" pitchFamily="34" charset="0"/>
                <a:ea typeface="Calibri" panose="020F0502020204030204" pitchFamily="34" charset="0"/>
                <a:cs typeface="Arial" panose="020B0604020202020204" pitchFamily="34" charset="0"/>
              </a:rPr>
              <a:t>PigGen</a:t>
            </a: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 Canada</a:t>
            </a:r>
          </a:p>
          <a:p>
            <a:pPr marL="742950" lvl="1" indent="-285750" algn="just">
              <a:lnSpc>
                <a:spcPct val="150000"/>
              </a:lnSpc>
              <a:buFont typeface="Arial" panose="020B0604020202020204" pitchFamily="34" charset="0"/>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Jack Dekkers</a:t>
            </a:r>
          </a:p>
          <a:p>
            <a:pPr marL="285750" indent="-285750" algn="just">
              <a:buFont typeface="Wingdings" panose="05000000000000000000" pitchFamily="2" charset="2"/>
              <a:buChar char="§"/>
            </a:pP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Funding from Genome Canada, Genome Alberta, Genome Prairie, </a:t>
            </a:r>
            <a:r>
              <a:rPr lang="en-US" sz="4800" dirty="0" err="1">
                <a:solidFill>
                  <a:srgbClr val="002060"/>
                </a:solidFill>
                <a:latin typeface="Arial" panose="020B0604020202020204" pitchFamily="34" charset="0"/>
                <a:ea typeface="Calibri" panose="020F0502020204030204" pitchFamily="34" charset="0"/>
                <a:cs typeface="Arial" panose="020B0604020202020204" pitchFamily="34" charset="0"/>
              </a:rPr>
              <a:t>PigGen</a:t>
            </a:r>
            <a:r>
              <a:rPr lang="en-US" sz="4800" dirty="0">
                <a:solidFill>
                  <a:srgbClr val="002060"/>
                </a:solidFill>
                <a:latin typeface="Arial" panose="020B0604020202020204" pitchFamily="34" charset="0"/>
                <a:ea typeface="Calibri" panose="020F0502020204030204" pitchFamily="34" charset="0"/>
                <a:cs typeface="Arial" panose="020B0604020202020204" pitchFamily="34" charset="0"/>
              </a:rPr>
              <a:t> Canada, USDA NIFA (2017-67007-26144), and the National Pork Board Survivability Project</a:t>
            </a:r>
          </a:p>
        </p:txBody>
      </p:sp>
      <p:pic>
        <p:nvPicPr>
          <p:cNvPr id="6" name="Picture 5">
            <a:extLst>
              <a:ext uri="{FF2B5EF4-FFF2-40B4-BE49-F238E27FC236}">
                <a16:creationId xmlns:a16="http://schemas.microsoft.com/office/drawing/2014/main" id="{7E218483-B5D1-EA67-DFC0-1F68A7E7D3AF}"/>
              </a:ext>
            </a:extLst>
          </p:cNvPr>
          <p:cNvPicPr>
            <a:picLocks noChangeAspect="1"/>
          </p:cNvPicPr>
          <p:nvPr/>
        </p:nvPicPr>
        <p:blipFill>
          <a:blip r:embed="rId4"/>
          <a:stretch>
            <a:fillRect/>
          </a:stretch>
        </p:blipFill>
        <p:spPr>
          <a:xfrm>
            <a:off x="9860691" y="10923374"/>
            <a:ext cx="21901435" cy="4275438"/>
          </a:xfrm>
          <a:prstGeom prst="rect">
            <a:avLst/>
          </a:prstGeom>
        </p:spPr>
      </p:pic>
      <p:pic>
        <p:nvPicPr>
          <p:cNvPr id="7" name="Picture 6">
            <a:extLst>
              <a:ext uri="{FF2B5EF4-FFF2-40B4-BE49-F238E27FC236}">
                <a16:creationId xmlns:a16="http://schemas.microsoft.com/office/drawing/2014/main" id="{BD5AF603-DA4F-9A79-943B-A831D827FE23}"/>
              </a:ext>
            </a:extLst>
          </p:cNvPr>
          <p:cNvPicPr>
            <a:picLocks noChangeAspect="1"/>
          </p:cNvPicPr>
          <p:nvPr/>
        </p:nvPicPr>
        <p:blipFill>
          <a:blip r:embed="rId5"/>
          <a:stretch>
            <a:fillRect/>
          </a:stretch>
        </p:blipFill>
        <p:spPr>
          <a:xfrm>
            <a:off x="10404389" y="15397556"/>
            <a:ext cx="7661185" cy="3211721"/>
          </a:xfrm>
          <a:prstGeom prst="rect">
            <a:avLst/>
          </a:prstGeom>
        </p:spPr>
      </p:pic>
      <p:pic>
        <p:nvPicPr>
          <p:cNvPr id="8" name="Picture 7">
            <a:extLst>
              <a:ext uri="{FF2B5EF4-FFF2-40B4-BE49-F238E27FC236}">
                <a16:creationId xmlns:a16="http://schemas.microsoft.com/office/drawing/2014/main" id="{F86B52D3-4EAD-64DB-85AE-852EDC90710F}"/>
              </a:ext>
            </a:extLst>
          </p:cNvPr>
          <p:cNvPicPr>
            <a:picLocks noChangeAspect="1"/>
          </p:cNvPicPr>
          <p:nvPr/>
        </p:nvPicPr>
        <p:blipFill>
          <a:blip r:embed="rId6"/>
          <a:stretch>
            <a:fillRect/>
          </a:stretch>
        </p:blipFill>
        <p:spPr>
          <a:xfrm>
            <a:off x="10404389" y="6017307"/>
            <a:ext cx="21105341" cy="4516549"/>
          </a:xfrm>
          <a:prstGeom prst="rect">
            <a:avLst/>
          </a:prstGeom>
        </p:spPr>
      </p:pic>
      <p:pic>
        <p:nvPicPr>
          <p:cNvPr id="11" name="Picture 4" descr="Pork Checkoff logo">
            <a:extLst>
              <a:ext uri="{FF2B5EF4-FFF2-40B4-BE49-F238E27FC236}">
                <a16:creationId xmlns:a16="http://schemas.microsoft.com/office/drawing/2014/main" id="{128DB1AC-1D6B-E3B6-387A-BB8B95184B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55760" y="15397556"/>
            <a:ext cx="6899158" cy="3211721"/>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E3BC075-A43D-9D51-0CE3-526B190F6099}"/>
              </a:ext>
            </a:extLst>
          </p:cNvPr>
          <p:cNvPicPr>
            <a:picLocks noChangeAspect="1"/>
          </p:cNvPicPr>
          <p:nvPr/>
        </p:nvPicPr>
        <p:blipFill>
          <a:blip r:embed="rId8"/>
          <a:stretch>
            <a:fillRect/>
          </a:stretch>
        </p:blipFill>
        <p:spPr>
          <a:xfrm>
            <a:off x="26423007" y="15397556"/>
            <a:ext cx="4864300" cy="3345713"/>
          </a:xfrm>
          <a:prstGeom prst="rect">
            <a:avLst/>
          </a:prstGeom>
        </p:spPr>
      </p:pic>
    </p:spTree>
    <p:extLst>
      <p:ext uri="{BB962C8B-B14F-4D97-AF65-F5344CB8AC3E}">
        <p14:creationId xmlns:p14="http://schemas.microsoft.com/office/powerpoint/2010/main" val="390108465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72E6BF6-E2F6-405B-9BBF-7B5A1FE00CD0}">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10139</TotalTime>
  <Words>1073</Words>
  <Application>Microsoft Office PowerPoint</Application>
  <PresentationFormat>Custom</PresentationFormat>
  <Paragraphs>100</Paragraphs>
  <Slides>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Calibri Light</vt:lpstr>
      <vt:lpstr>Symbol</vt:lpstr>
      <vt:lpstr>Times</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David Seymour</dc:creator>
  <cp:lastModifiedBy>kabuye usamah</cp:lastModifiedBy>
  <cp:revision>236</cp:revision>
  <cp:lastPrinted>2016-06-06T13:13:31Z</cp:lastPrinted>
  <dcterms:created xsi:type="dcterms:W3CDTF">2016-05-26T15:27:41Z</dcterms:created>
  <dcterms:modified xsi:type="dcterms:W3CDTF">2025-06-08T15:44:30Z</dcterms:modified>
</cp:coreProperties>
</file>